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73" r:id="rId6"/>
    <p:sldId id="274" r:id="rId7"/>
    <p:sldId id="275" r:id="rId8"/>
    <p:sldId id="279" r:id="rId9"/>
    <p:sldId id="259" r:id="rId10"/>
    <p:sldId id="260" r:id="rId11"/>
    <p:sldId id="261" r:id="rId12"/>
    <p:sldId id="280" r:id="rId13"/>
    <p:sldId id="281" r:id="rId14"/>
    <p:sldId id="262" r:id="rId15"/>
    <p:sldId id="263" r:id="rId16"/>
    <p:sldId id="264" r:id="rId17"/>
    <p:sldId id="265" r:id="rId18"/>
    <p:sldId id="266" r:id="rId19"/>
    <p:sldId id="282" r:id="rId20"/>
    <p:sldId id="267" r:id="rId21"/>
    <p:sldId id="268" r:id="rId22"/>
    <p:sldId id="258" r:id="rId23"/>
    <p:sldId id="27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9" autoAdjust="0"/>
    <p:restoredTop sz="94660"/>
  </p:normalViewPr>
  <p:slideViewPr>
    <p:cSldViewPr snapToGrid="0">
      <p:cViewPr varScale="1">
        <p:scale>
          <a:sx n="114" d="100"/>
          <a:sy n="114" d="100"/>
        </p:scale>
        <p:origin x="4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A14CD-E48E-41DF-88F8-8A1C00F8B7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BA8A8-FEC0-4D33-9A83-7774FD918D59}">
      <dgm:prSet/>
      <dgm:spPr/>
      <dgm:t>
        <a:bodyPr/>
        <a:lstStyle/>
        <a:p>
          <a:r>
            <a:rPr lang="en-US"/>
            <a:t>Name</a:t>
          </a:r>
        </a:p>
      </dgm:t>
    </dgm:pt>
    <dgm:pt modelId="{5FC957F4-A203-4B57-AEE0-2EFCB0094003}" type="parTrans" cxnId="{D3CDD335-0249-4196-9371-5F49EB7DD906}">
      <dgm:prSet/>
      <dgm:spPr/>
      <dgm:t>
        <a:bodyPr/>
        <a:lstStyle/>
        <a:p>
          <a:endParaRPr lang="en-US"/>
        </a:p>
      </dgm:t>
    </dgm:pt>
    <dgm:pt modelId="{4732CC1F-89F2-4B72-A1D2-88178FED7DD3}" type="sibTrans" cxnId="{D3CDD335-0249-4196-9371-5F49EB7DD906}">
      <dgm:prSet/>
      <dgm:spPr/>
      <dgm:t>
        <a:bodyPr/>
        <a:lstStyle/>
        <a:p>
          <a:endParaRPr lang="en-US"/>
        </a:p>
      </dgm:t>
    </dgm:pt>
    <dgm:pt modelId="{989DA17F-3F31-4331-99CA-E14C93EF6AAB}">
      <dgm:prSet/>
      <dgm:spPr/>
      <dgm:t>
        <a:bodyPr/>
        <a:lstStyle/>
        <a:p>
          <a:r>
            <a:rPr lang="en-US" dirty="0"/>
            <a:t>Share something about yourself</a:t>
          </a:r>
        </a:p>
      </dgm:t>
    </dgm:pt>
    <dgm:pt modelId="{3BCCC4A4-573D-478C-BF61-55B3DE5B9937}" type="parTrans" cxnId="{7E4174B8-5907-46A0-982C-D20F27EF89CC}">
      <dgm:prSet/>
      <dgm:spPr/>
      <dgm:t>
        <a:bodyPr/>
        <a:lstStyle/>
        <a:p>
          <a:endParaRPr lang="en-US"/>
        </a:p>
      </dgm:t>
    </dgm:pt>
    <dgm:pt modelId="{419ACACD-5C9C-44B3-8F61-D34E0FF58218}" type="sibTrans" cxnId="{7E4174B8-5907-46A0-982C-D20F27EF89CC}">
      <dgm:prSet/>
      <dgm:spPr/>
      <dgm:t>
        <a:bodyPr/>
        <a:lstStyle/>
        <a:p>
          <a:endParaRPr lang="en-US"/>
        </a:p>
      </dgm:t>
    </dgm:pt>
    <dgm:pt modelId="{F9903940-ECD8-4655-9843-CD99AF624D45}">
      <dgm:prSet/>
      <dgm:spPr/>
      <dgm:t>
        <a:bodyPr/>
        <a:lstStyle/>
        <a:p>
          <a:r>
            <a:rPr lang="en-US" dirty="0"/>
            <a:t>What are you hoping to learn in this program</a:t>
          </a:r>
        </a:p>
      </dgm:t>
    </dgm:pt>
    <dgm:pt modelId="{EE52DD67-722D-4149-8458-3868E76E999A}" type="parTrans" cxnId="{6B045600-5965-4EBF-A76F-894D723D53FB}">
      <dgm:prSet/>
      <dgm:spPr/>
      <dgm:t>
        <a:bodyPr/>
        <a:lstStyle/>
        <a:p>
          <a:endParaRPr lang="en-US"/>
        </a:p>
      </dgm:t>
    </dgm:pt>
    <dgm:pt modelId="{5A0A8AEF-F10B-40BE-88C5-807E6DAD8CE3}" type="sibTrans" cxnId="{6B045600-5965-4EBF-A76F-894D723D53FB}">
      <dgm:prSet/>
      <dgm:spPr/>
      <dgm:t>
        <a:bodyPr/>
        <a:lstStyle/>
        <a:p>
          <a:endParaRPr lang="en-US"/>
        </a:p>
      </dgm:t>
    </dgm:pt>
    <dgm:pt modelId="{24E65D24-9DC6-4B78-A526-B1599F252CB6}">
      <dgm:prSet/>
      <dgm:spPr/>
      <dgm:t>
        <a:bodyPr/>
        <a:lstStyle/>
        <a:p>
          <a:r>
            <a:rPr lang="en-US" dirty="0"/>
            <a:t>What interests you about healthcare</a:t>
          </a:r>
        </a:p>
      </dgm:t>
    </dgm:pt>
    <dgm:pt modelId="{53A869C6-59D0-4425-AF54-6989C9D6AAF2}" type="parTrans" cxnId="{019FE72E-3D06-4617-ADAE-8FAF085EDE40}">
      <dgm:prSet/>
      <dgm:spPr/>
      <dgm:t>
        <a:bodyPr/>
        <a:lstStyle/>
        <a:p>
          <a:endParaRPr lang="en-US"/>
        </a:p>
      </dgm:t>
    </dgm:pt>
    <dgm:pt modelId="{A75DD6A0-7841-47E8-83BA-2A9A5144523B}" type="sibTrans" cxnId="{019FE72E-3D06-4617-ADAE-8FAF085EDE40}">
      <dgm:prSet/>
      <dgm:spPr/>
      <dgm:t>
        <a:bodyPr/>
        <a:lstStyle/>
        <a:p>
          <a:endParaRPr lang="en-US"/>
        </a:p>
      </dgm:t>
    </dgm:pt>
    <dgm:pt modelId="{7A80B8B7-AA4E-419B-B8C7-8EDE2C8D87D5}">
      <dgm:prSet/>
      <dgm:spPr/>
      <dgm:t>
        <a:bodyPr/>
        <a:lstStyle/>
        <a:p>
          <a:r>
            <a:rPr lang="en-US"/>
            <a:t>Any extra-circulars</a:t>
          </a:r>
        </a:p>
      </dgm:t>
    </dgm:pt>
    <dgm:pt modelId="{857CF946-CBFC-4294-A981-FFBB67ACCBA4}" type="parTrans" cxnId="{9F7E284F-CB76-43AE-A12A-D65F73A3B16A}">
      <dgm:prSet/>
      <dgm:spPr/>
      <dgm:t>
        <a:bodyPr/>
        <a:lstStyle/>
        <a:p>
          <a:endParaRPr lang="en-US"/>
        </a:p>
      </dgm:t>
    </dgm:pt>
    <dgm:pt modelId="{7B9C5C54-E70E-4247-8FD5-A92155126F50}" type="sibTrans" cxnId="{9F7E284F-CB76-43AE-A12A-D65F73A3B16A}">
      <dgm:prSet/>
      <dgm:spPr/>
      <dgm:t>
        <a:bodyPr/>
        <a:lstStyle/>
        <a:p>
          <a:endParaRPr lang="en-US"/>
        </a:p>
      </dgm:t>
    </dgm:pt>
    <dgm:pt modelId="{E1C74B4E-64CA-4A3B-BF46-132C0A9CB42A}">
      <dgm:prSet/>
      <dgm:spPr/>
      <dgm:t>
        <a:bodyPr/>
        <a:lstStyle/>
        <a:p>
          <a:r>
            <a:rPr lang="en-US" dirty="0"/>
            <a:t> What is a hobby </a:t>
          </a:r>
          <a:r>
            <a:rPr lang="en-US"/>
            <a:t>you have</a:t>
          </a:r>
          <a:endParaRPr lang="en-US" dirty="0"/>
        </a:p>
      </dgm:t>
    </dgm:pt>
    <dgm:pt modelId="{9CFFAEA8-3A23-4BDA-807E-D23D7B82D880}" type="parTrans" cxnId="{A7734377-B134-4FA1-B0A3-056EE142DB85}">
      <dgm:prSet/>
      <dgm:spPr/>
      <dgm:t>
        <a:bodyPr/>
        <a:lstStyle/>
        <a:p>
          <a:endParaRPr lang="en-US"/>
        </a:p>
      </dgm:t>
    </dgm:pt>
    <dgm:pt modelId="{24347D81-7489-4FEA-8D08-4A71E6D9152A}" type="sibTrans" cxnId="{A7734377-B134-4FA1-B0A3-056EE142DB85}">
      <dgm:prSet/>
      <dgm:spPr/>
      <dgm:t>
        <a:bodyPr/>
        <a:lstStyle/>
        <a:p>
          <a:endParaRPr lang="en-US"/>
        </a:p>
      </dgm:t>
    </dgm:pt>
    <dgm:pt modelId="{300B507A-AC1B-4BBD-B539-FBD43BDB89B4}" type="pres">
      <dgm:prSet presAssocID="{890A14CD-E48E-41DF-88F8-8A1C00F8B717}" presName="diagram" presStyleCnt="0">
        <dgm:presLayoutVars>
          <dgm:dir/>
          <dgm:resizeHandles val="exact"/>
        </dgm:presLayoutVars>
      </dgm:prSet>
      <dgm:spPr/>
    </dgm:pt>
    <dgm:pt modelId="{9ABCA9EF-F267-4E37-9181-0BD53FBBE24B}" type="pres">
      <dgm:prSet presAssocID="{392BA8A8-FEC0-4D33-9A83-7774FD918D59}" presName="node" presStyleLbl="node1" presStyleIdx="0" presStyleCnt="6">
        <dgm:presLayoutVars>
          <dgm:bulletEnabled val="1"/>
        </dgm:presLayoutVars>
      </dgm:prSet>
      <dgm:spPr/>
    </dgm:pt>
    <dgm:pt modelId="{ADDCA7F1-882A-4312-A1EE-C822A3C98007}" type="pres">
      <dgm:prSet presAssocID="{4732CC1F-89F2-4B72-A1D2-88178FED7DD3}" presName="sibTrans" presStyleCnt="0"/>
      <dgm:spPr/>
    </dgm:pt>
    <dgm:pt modelId="{00F55782-58AF-461E-938F-FACFA52FFC55}" type="pres">
      <dgm:prSet presAssocID="{989DA17F-3F31-4331-99CA-E14C93EF6AAB}" presName="node" presStyleLbl="node1" presStyleIdx="1" presStyleCnt="6">
        <dgm:presLayoutVars>
          <dgm:bulletEnabled val="1"/>
        </dgm:presLayoutVars>
      </dgm:prSet>
      <dgm:spPr/>
    </dgm:pt>
    <dgm:pt modelId="{DF2DAB0C-8618-4C8C-804E-C8E2AFDE0246}" type="pres">
      <dgm:prSet presAssocID="{419ACACD-5C9C-44B3-8F61-D34E0FF58218}" presName="sibTrans" presStyleCnt="0"/>
      <dgm:spPr/>
    </dgm:pt>
    <dgm:pt modelId="{C173DC15-64C0-489E-9028-EE0B2898AC75}" type="pres">
      <dgm:prSet presAssocID="{F9903940-ECD8-4655-9843-CD99AF624D45}" presName="node" presStyleLbl="node1" presStyleIdx="2" presStyleCnt="6">
        <dgm:presLayoutVars>
          <dgm:bulletEnabled val="1"/>
        </dgm:presLayoutVars>
      </dgm:prSet>
      <dgm:spPr/>
    </dgm:pt>
    <dgm:pt modelId="{5D008C28-895C-4BCB-BA36-85E1658EC251}" type="pres">
      <dgm:prSet presAssocID="{5A0A8AEF-F10B-40BE-88C5-807E6DAD8CE3}" presName="sibTrans" presStyleCnt="0"/>
      <dgm:spPr/>
    </dgm:pt>
    <dgm:pt modelId="{4F8B3B8F-EF67-4AB8-AF49-0D5BE96EB0CB}" type="pres">
      <dgm:prSet presAssocID="{24E65D24-9DC6-4B78-A526-B1599F252CB6}" presName="node" presStyleLbl="node1" presStyleIdx="3" presStyleCnt="6">
        <dgm:presLayoutVars>
          <dgm:bulletEnabled val="1"/>
        </dgm:presLayoutVars>
      </dgm:prSet>
      <dgm:spPr/>
    </dgm:pt>
    <dgm:pt modelId="{00A04C89-E640-4176-8A80-0F58365817B1}" type="pres">
      <dgm:prSet presAssocID="{A75DD6A0-7841-47E8-83BA-2A9A5144523B}" presName="sibTrans" presStyleCnt="0"/>
      <dgm:spPr/>
    </dgm:pt>
    <dgm:pt modelId="{064588B2-0D87-4EFA-B115-B983EC122534}" type="pres">
      <dgm:prSet presAssocID="{7A80B8B7-AA4E-419B-B8C7-8EDE2C8D87D5}" presName="node" presStyleLbl="node1" presStyleIdx="4" presStyleCnt="6">
        <dgm:presLayoutVars>
          <dgm:bulletEnabled val="1"/>
        </dgm:presLayoutVars>
      </dgm:prSet>
      <dgm:spPr/>
    </dgm:pt>
    <dgm:pt modelId="{46364EA0-A7E1-4FBD-8A12-B1AF669C8F83}" type="pres">
      <dgm:prSet presAssocID="{7B9C5C54-E70E-4247-8FD5-A92155126F50}" presName="sibTrans" presStyleCnt="0"/>
      <dgm:spPr/>
    </dgm:pt>
    <dgm:pt modelId="{8C3240CF-EF43-40D9-87F1-09C194A25D29}" type="pres">
      <dgm:prSet presAssocID="{E1C74B4E-64CA-4A3B-BF46-132C0A9CB42A}" presName="node" presStyleLbl="node1" presStyleIdx="5" presStyleCnt="6" custLinFactNeighborX="0" custLinFactNeighborY="55">
        <dgm:presLayoutVars>
          <dgm:bulletEnabled val="1"/>
        </dgm:presLayoutVars>
      </dgm:prSet>
      <dgm:spPr/>
    </dgm:pt>
  </dgm:ptLst>
  <dgm:cxnLst>
    <dgm:cxn modelId="{6B045600-5965-4EBF-A76F-894D723D53FB}" srcId="{890A14CD-E48E-41DF-88F8-8A1C00F8B717}" destId="{F9903940-ECD8-4655-9843-CD99AF624D45}" srcOrd="2" destOrd="0" parTransId="{EE52DD67-722D-4149-8458-3868E76E999A}" sibTransId="{5A0A8AEF-F10B-40BE-88C5-807E6DAD8CE3}"/>
    <dgm:cxn modelId="{224E811F-8097-4A85-9E54-922F46A31521}" type="presOf" srcId="{24E65D24-9DC6-4B78-A526-B1599F252CB6}" destId="{4F8B3B8F-EF67-4AB8-AF49-0D5BE96EB0CB}" srcOrd="0" destOrd="0" presId="urn:microsoft.com/office/officeart/2005/8/layout/default"/>
    <dgm:cxn modelId="{019FE72E-3D06-4617-ADAE-8FAF085EDE40}" srcId="{890A14CD-E48E-41DF-88F8-8A1C00F8B717}" destId="{24E65D24-9DC6-4B78-A526-B1599F252CB6}" srcOrd="3" destOrd="0" parTransId="{53A869C6-59D0-4425-AF54-6989C9D6AAF2}" sibTransId="{A75DD6A0-7841-47E8-83BA-2A9A5144523B}"/>
    <dgm:cxn modelId="{D3CDD335-0249-4196-9371-5F49EB7DD906}" srcId="{890A14CD-E48E-41DF-88F8-8A1C00F8B717}" destId="{392BA8A8-FEC0-4D33-9A83-7774FD918D59}" srcOrd="0" destOrd="0" parTransId="{5FC957F4-A203-4B57-AEE0-2EFCB0094003}" sibTransId="{4732CC1F-89F2-4B72-A1D2-88178FED7DD3}"/>
    <dgm:cxn modelId="{E24BA75F-AB77-4595-B7CA-568A9059FD29}" type="presOf" srcId="{989DA17F-3F31-4331-99CA-E14C93EF6AAB}" destId="{00F55782-58AF-461E-938F-FACFA52FFC55}" srcOrd="0" destOrd="0" presId="urn:microsoft.com/office/officeart/2005/8/layout/default"/>
    <dgm:cxn modelId="{41C1AA44-D4B4-46F6-9B87-281ACE931CF2}" type="presOf" srcId="{7A80B8B7-AA4E-419B-B8C7-8EDE2C8D87D5}" destId="{064588B2-0D87-4EFA-B115-B983EC122534}" srcOrd="0" destOrd="0" presId="urn:microsoft.com/office/officeart/2005/8/layout/default"/>
    <dgm:cxn modelId="{34045345-3774-4CAC-8DB3-8051B7551336}" type="presOf" srcId="{392BA8A8-FEC0-4D33-9A83-7774FD918D59}" destId="{9ABCA9EF-F267-4E37-9181-0BD53FBBE24B}" srcOrd="0" destOrd="0" presId="urn:microsoft.com/office/officeart/2005/8/layout/default"/>
    <dgm:cxn modelId="{D7ECB66C-B2AD-44F4-B566-0EAE2CB6E74E}" type="presOf" srcId="{E1C74B4E-64CA-4A3B-BF46-132C0A9CB42A}" destId="{8C3240CF-EF43-40D9-87F1-09C194A25D29}" srcOrd="0" destOrd="0" presId="urn:microsoft.com/office/officeart/2005/8/layout/default"/>
    <dgm:cxn modelId="{9F7E284F-CB76-43AE-A12A-D65F73A3B16A}" srcId="{890A14CD-E48E-41DF-88F8-8A1C00F8B717}" destId="{7A80B8B7-AA4E-419B-B8C7-8EDE2C8D87D5}" srcOrd="4" destOrd="0" parTransId="{857CF946-CBFC-4294-A981-FFBB67ACCBA4}" sibTransId="{7B9C5C54-E70E-4247-8FD5-A92155126F50}"/>
    <dgm:cxn modelId="{A7734377-B134-4FA1-B0A3-056EE142DB85}" srcId="{890A14CD-E48E-41DF-88F8-8A1C00F8B717}" destId="{E1C74B4E-64CA-4A3B-BF46-132C0A9CB42A}" srcOrd="5" destOrd="0" parTransId="{9CFFAEA8-3A23-4BDA-807E-D23D7B82D880}" sibTransId="{24347D81-7489-4FEA-8D08-4A71E6D9152A}"/>
    <dgm:cxn modelId="{02AF8EA3-5A22-4EB4-AD96-073235CD2CD7}" type="presOf" srcId="{890A14CD-E48E-41DF-88F8-8A1C00F8B717}" destId="{300B507A-AC1B-4BBD-B539-FBD43BDB89B4}" srcOrd="0" destOrd="0" presId="urn:microsoft.com/office/officeart/2005/8/layout/default"/>
    <dgm:cxn modelId="{7E4174B8-5907-46A0-982C-D20F27EF89CC}" srcId="{890A14CD-E48E-41DF-88F8-8A1C00F8B717}" destId="{989DA17F-3F31-4331-99CA-E14C93EF6AAB}" srcOrd="1" destOrd="0" parTransId="{3BCCC4A4-573D-478C-BF61-55B3DE5B9937}" sibTransId="{419ACACD-5C9C-44B3-8F61-D34E0FF58218}"/>
    <dgm:cxn modelId="{E30764DA-31D3-4F57-B38E-EE4AA236294D}" type="presOf" srcId="{F9903940-ECD8-4655-9843-CD99AF624D45}" destId="{C173DC15-64C0-489E-9028-EE0B2898AC75}" srcOrd="0" destOrd="0" presId="urn:microsoft.com/office/officeart/2005/8/layout/default"/>
    <dgm:cxn modelId="{A924EA57-A9A6-49B2-B218-D4045691365C}" type="presParOf" srcId="{300B507A-AC1B-4BBD-B539-FBD43BDB89B4}" destId="{9ABCA9EF-F267-4E37-9181-0BD53FBBE24B}" srcOrd="0" destOrd="0" presId="urn:microsoft.com/office/officeart/2005/8/layout/default"/>
    <dgm:cxn modelId="{2283837B-63B1-4FAF-A082-57471617705C}" type="presParOf" srcId="{300B507A-AC1B-4BBD-B539-FBD43BDB89B4}" destId="{ADDCA7F1-882A-4312-A1EE-C822A3C98007}" srcOrd="1" destOrd="0" presId="urn:microsoft.com/office/officeart/2005/8/layout/default"/>
    <dgm:cxn modelId="{44A83ADA-75B4-4F2A-9B8F-1E1FC5DDD648}" type="presParOf" srcId="{300B507A-AC1B-4BBD-B539-FBD43BDB89B4}" destId="{00F55782-58AF-461E-938F-FACFA52FFC55}" srcOrd="2" destOrd="0" presId="urn:microsoft.com/office/officeart/2005/8/layout/default"/>
    <dgm:cxn modelId="{8E1A8211-6A78-49B7-A9AF-BD875AB48938}" type="presParOf" srcId="{300B507A-AC1B-4BBD-B539-FBD43BDB89B4}" destId="{DF2DAB0C-8618-4C8C-804E-C8E2AFDE0246}" srcOrd="3" destOrd="0" presId="urn:microsoft.com/office/officeart/2005/8/layout/default"/>
    <dgm:cxn modelId="{2441D791-B49A-405D-9914-4E54098B261C}" type="presParOf" srcId="{300B507A-AC1B-4BBD-B539-FBD43BDB89B4}" destId="{C173DC15-64C0-489E-9028-EE0B2898AC75}" srcOrd="4" destOrd="0" presId="urn:microsoft.com/office/officeart/2005/8/layout/default"/>
    <dgm:cxn modelId="{3018288C-49CA-4B46-8172-6FCB84E91EC0}" type="presParOf" srcId="{300B507A-AC1B-4BBD-B539-FBD43BDB89B4}" destId="{5D008C28-895C-4BCB-BA36-85E1658EC251}" srcOrd="5" destOrd="0" presId="urn:microsoft.com/office/officeart/2005/8/layout/default"/>
    <dgm:cxn modelId="{D5C5B0C2-47FF-47D5-A968-52EE1460C5DE}" type="presParOf" srcId="{300B507A-AC1B-4BBD-B539-FBD43BDB89B4}" destId="{4F8B3B8F-EF67-4AB8-AF49-0D5BE96EB0CB}" srcOrd="6" destOrd="0" presId="urn:microsoft.com/office/officeart/2005/8/layout/default"/>
    <dgm:cxn modelId="{A3E9A526-9006-450B-817A-04DB6E52D772}" type="presParOf" srcId="{300B507A-AC1B-4BBD-B539-FBD43BDB89B4}" destId="{00A04C89-E640-4176-8A80-0F58365817B1}" srcOrd="7" destOrd="0" presId="urn:microsoft.com/office/officeart/2005/8/layout/default"/>
    <dgm:cxn modelId="{5AFBAD40-FB55-4459-89FA-44AC06678927}" type="presParOf" srcId="{300B507A-AC1B-4BBD-B539-FBD43BDB89B4}" destId="{064588B2-0D87-4EFA-B115-B983EC122534}" srcOrd="8" destOrd="0" presId="urn:microsoft.com/office/officeart/2005/8/layout/default"/>
    <dgm:cxn modelId="{8C7A5276-7ED6-43C0-8A67-DEFECC920292}" type="presParOf" srcId="{300B507A-AC1B-4BBD-B539-FBD43BDB89B4}" destId="{46364EA0-A7E1-4FBD-8A12-B1AF669C8F83}" srcOrd="9" destOrd="0" presId="urn:microsoft.com/office/officeart/2005/8/layout/default"/>
    <dgm:cxn modelId="{22F70327-8031-47FB-802A-8F00C7B2DF46}" type="presParOf" srcId="{300B507A-AC1B-4BBD-B539-FBD43BDB89B4}" destId="{8C3240CF-EF43-40D9-87F1-09C194A25D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CA9EF-F267-4E37-9181-0BD53FBBE24B}">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Name</a:t>
          </a:r>
        </a:p>
      </dsp:txBody>
      <dsp:txXfrm>
        <a:off x="0" y="36934"/>
        <a:ext cx="3037581" cy="1822549"/>
      </dsp:txXfrm>
    </dsp:sp>
    <dsp:sp modelId="{00F55782-58AF-461E-938F-FACFA52FFC55}">
      <dsp:nvSpPr>
        <dsp:cNvPr id="0" name=""/>
        <dsp:cNvSpPr/>
      </dsp:nvSpPr>
      <dsp:spPr>
        <a:xfrm>
          <a:off x="3341340" y="36934"/>
          <a:ext cx="3037581" cy="1822549"/>
        </a:xfrm>
        <a:prstGeom prst="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Share something about yourself</a:t>
          </a:r>
        </a:p>
      </dsp:txBody>
      <dsp:txXfrm>
        <a:off x="3341340" y="36934"/>
        <a:ext cx="3037581" cy="1822549"/>
      </dsp:txXfrm>
    </dsp:sp>
    <dsp:sp modelId="{C173DC15-64C0-489E-9028-EE0B2898AC75}">
      <dsp:nvSpPr>
        <dsp:cNvPr id="0" name=""/>
        <dsp:cNvSpPr/>
      </dsp:nvSpPr>
      <dsp:spPr>
        <a:xfrm>
          <a:off x="6682680" y="36934"/>
          <a:ext cx="3037581" cy="1822549"/>
        </a:xfrm>
        <a:prstGeom prst="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What are you hoping to learn in this program</a:t>
          </a:r>
        </a:p>
      </dsp:txBody>
      <dsp:txXfrm>
        <a:off x="6682680" y="36934"/>
        <a:ext cx="3037581" cy="1822549"/>
      </dsp:txXfrm>
    </dsp:sp>
    <dsp:sp modelId="{4F8B3B8F-EF67-4AB8-AF49-0D5BE96EB0CB}">
      <dsp:nvSpPr>
        <dsp:cNvPr id="0" name=""/>
        <dsp:cNvSpPr/>
      </dsp:nvSpPr>
      <dsp:spPr>
        <a:xfrm>
          <a:off x="0" y="2163241"/>
          <a:ext cx="3037581" cy="1822549"/>
        </a:xfrm>
        <a:prstGeom prst="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What interests you about healthcare</a:t>
          </a:r>
        </a:p>
      </dsp:txBody>
      <dsp:txXfrm>
        <a:off x="0" y="2163241"/>
        <a:ext cx="3037581" cy="1822549"/>
      </dsp:txXfrm>
    </dsp:sp>
    <dsp:sp modelId="{064588B2-0D87-4EFA-B115-B983EC122534}">
      <dsp:nvSpPr>
        <dsp:cNvPr id="0" name=""/>
        <dsp:cNvSpPr/>
      </dsp:nvSpPr>
      <dsp:spPr>
        <a:xfrm>
          <a:off x="3341340" y="2163241"/>
          <a:ext cx="3037581" cy="1822549"/>
        </a:xfrm>
        <a:prstGeom prst="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Any extra-circulars</a:t>
          </a:r>
        </a:p>
      </dsp:txBody>
      <dsp:txXfrm>
        <a:off x="3341340" y="2163241"/>
        <a:ext cx="3037581" cy="1822549"/>
      </dsp:txXfrm>
    </dsp:sp>
    <dsp:sp modelId="{8C3240CF-EF43-40D9-87F1-09C194A25D29}">
      <dsp:nvSpPr>
        <dsp:cNvPr id="0" name=""/>
        <dsp:cNvSpPr/>
      </dsp:nvSpPr>
      <dsp:spPr>
        <a:xfrm>
          <a:off x="6682680" y="2164243"/>
          <a:ext cx="3037581" cy="1822549"/>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 What is a hobby </a:t>
          </a:r>
          <a:r>
            <a:rPr lang="en-US" sz="3500" kern="1200"/>
            <a:t>you have</a:t>
          </a:r>
          <a:endParaRPr lang="en-US" sz="3500" kern="1200" dirty="0"/>
        </a:p>
      </dsp:txBody>
      <dsp:txXfrm>
        <a:off x="6682680" y="2164243"/>
        <a:ext cx="3037581" cy="18225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AE54AF-DCE5-46A7-9459-BFCA7502E2F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2DAE-2BB6-4D66-B645-8B676476B4F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61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E54AF-DCE5-46A7-9459-BFCA7502E2F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47007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E54AF-DCE5-46A7-9459-BFCA7502E2F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2DAE-2BB6-4D66-B645-8B676476B4F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69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E54AF-DCE5-46A7-9459-BFCA7502E2F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97794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AE54AF-DCE5-46A7-9459-BFCA7502E2F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12DAE-2BB6-4D66-B645-8B676476B4F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72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AE54AF-DCE5-46A7-9459-BFCA7502E2F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374181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AE54AF-DCE5-46A7-9459-BFCA7502E2F2}"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177258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AE54AF-DCE5-46A7-9459-BFCA7502E2F2}"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16302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E54AF-DCE5-46A7-9459-BFCA7502E2F2}"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271780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E54AF-DCE5-46A7-9459-BFCA7502E2F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12DAE-2BB6-4D66-B645-8B676476B4F8}" type="slidenum">
              <a:rPr lang="en-US" smtClean="0"/>
              <a:t>‹#›</a:t>
            </a:fld>
            <a:endParaRPr lang="en-US"/>
          </a:p>
        </p:txBody>
      </p:sp>
    </p:spTree>
    <p:extLst>
      <p:ext uri="{BB962C8B-B14F-4D97-AF65-F5344CB8AC3E}">
        <p14:creationId xmlns:p14="http://schemas.microsoft.com/office/powerpoint/2010/main" val="265354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E54AF-DCE5-46A7-9459-BFCA7502E2F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12DAE-2BB6-4D66-B645-8B676476B4F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00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AE54AF-DCE5-46A7-9459-BFCA7502E2F2}" type="datetimeFigureOut">
              <a:rPr lang="en-US" smtClean="0"/>
              <a:t>9/6/2021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0F12DAE-2BB6-4D66-B645-8B676476B4F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842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TRAX5MOWos" TargetMode="External"/><Relationship Id="rId2" Type="http://schemas.openxmlformats.org/officeDocument/2006/relationships/hyperlink" Target="https://www.youtube.com/watch?v=NcZJ1nUSPGE" TargetMode="External"/><Relationship Id="rId1" Type="http://schemas.openxmlformats.org/officeDocument/2006/relationships/slideLayout" Target="../slideLayouts/slideLayout2.xml"/><Relationship Id="rId5" Type="http://schemas.openxmlformats.org/officeDocument/2006/relationships/hyperlink" Target="https://local12.com/health/transforming-health/partnership-between-local-schools-organizations-helps-students-get-jobs-in-health-care?jwsource=cl" TargetMode="External"/><Relationship Id="rId4" Type="http://schemas.openxmlformats.org/officeDocument/2006/relationships/hyperlink" Target="https://www.rochesterregional.org/medical-education/training-programs/youth-apprentice-program/student-experien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50552-94B0-4E25-B289-00EE8D8FDAE3}"/>
              </a:ext>
            </a:extLst>
          </p:cNvPr>
          <p:cNvSpPr>
            <a:spLocks noGrp="1"/>
          </p:cNvSpPr>
          <p:nvPr>
            <p:ph type="ctrTitle"/>
          </p:nvPr>
        </p:nvSpPr>
        <p:spPr>
          <a:xfrm>
            <a:off x="634501" y="640080"/>
            <a:ext cx="4019429" cy="3339348"/>
          </a:xfrm>
        </p:spPr>
        <p:txBody>
          <a:bodyPr anchor="b">
            <a:normAutofit/>
          </a:bodyPr>
          <a:lstStyle/>
          <a:p>
            <a:r>
              <a:rPr lang="en-US" sz="4400">
                <a:solidFill>
                  <a:srgbClr val="FFFFFF"/>
                </a:solidFill>
              </a:rPr>
              <a:t>School to Work</a:t>
            </a:r>
          </a:p>
        </p:txBody>
      </p:sp>
      <p:sp>
        <p:nvSpPr>
          <p:cNvPr id="3" name="Subtitle 2">
            <a:extLst>
              <a:ext uri="{FF2B5EF4-FFF2-40B4-BE49-F238E27FC236}">
                <a16:creationId xmlns:a16="http://schemas.microsoft.com/office/drawing/2014/main" id="{9DE5A479-21F5-414F-8181-5538B6910DD8}"/>
              </a:ext>
            </a:extLst>
          </p:cNvPr>
          <p:cNvSpPr>
            <a:spLocks noGrp="1"/>
          </p:cNvSpPr>
          <p:nvPr>
            <p:ph type="subTitle" idx="1"/>
          </p:nvPr>
        </p:nvSpPr>
        <p:spPr>
          <a:xfrm>
            <a:off x="638921" y="4315017"/>
            <a:ext cx="4015009" cy="1893939"/>
          </a:xfrm>
        </p:spPr>
        <p:txBody>
          <a:bodyPr anchor="t">
            <a:normAutofit/>
          </a:bodyPr>
          <a:lstStyle/>
          <a:p>
            <a:pPr algn="r"/>
            <a:r>
              <a:rPr lang="en-US" sz="1600">
                <a:solidFill>
                  <a:srgbClr val="FFFFFF"/>
                </a:solidFill>
              </a:rPr>
              <a:t>First Day </a:t>
            </a:r>
          </a:p>
        </p:txBody>
      </p:sp>
      <p:cxnSp>
        <p:nvCxnSpPr>
          <p:cNvPr id="12" name="Straight Connector 11">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80488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8574-8C78-4F9B-9757-3E3B17960CC5}"/>
              </a:ext>
            </a:extLst>
          </p:cNvPr>
          <p:cNvSpPr>
            <a:spLocks noGrp="1"/>
          </p:cNvSpPr>
          <p:nvPr>
            <p:ph type="title"/>
          </p:nvPr>
        </p:nvSpPr>
        <p:spPr>
          <a:xfrm>
            <a:off x="275774" y="91298"/>
            <a:ext cx="10515600" cy="1325563"/>
          </a:xfrm>
        </p:spPr>
        <p:txBody>
          <a:bodyPr/>
          <a:lstStyle/>
          <a:p>
            <a:r>
              <a:rPr lang="en-US" dirty="0"/>
              <a:t>Uniform &amp; Appearance </a:t>
            </a:r>
          </a:p>
        </p:txBody>
      </p:sp>
      <p:pic>
        <p:nvPicPr>
          <p:cNvPr id="5" name="Content Placeholder 4" descr="A person standing posing for the camera&#10;&#10;Description automatically generated">
            <a:extLst>
              <a:ext uri="{FF2B5EF4-FFF2-40B4-BE49-F238E27FC236}">
                <a16:creationId xmlns:a16="http://schemas.microsoft.com/office/drawing/2014/main" id="{59189F07-F0AF-426B-B85A-84B7FA9FD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5459"/>
            <a:ext cx="3002814" cy="4351338"/>
          </a:xfrm>
        </p:spPr>
      </p:pic>
      <p:pic>
        <p:nvPicPr>
          <p:cNvPr id="7" name="Picture 6" descr="A person standing posing for the camera&#10;&#10;Description automatically generated">
            <a:extLst>
              <a:ext uri="{FF2B5EF4-FFF2-40B4-BE49-F238E27FC236}">
                <a16:creationId xmlns:a16="http://schemas.microsoft.com/office/drawing/2014/main" id="{61A3E10B-8F9F-4EEB-B135-85745932B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347" y="1690688"/>
            <a:ext cx="2983227" cy="4587042"/>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10C31B43-DBCD-4804-806A-D5861C0E6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534" y="1075737"/>
            <a:ext cx="3730325" cy="5201993"/>
          </a:xfrm>
          <a:prstGeom prst="rect">
            <a:avLst/>
          </a:prstGeom>
        </p:spPr>
      </p:pic>
      <p:pic>
        <p:nvPicPr>
          <p:cNvPr id="11" name="Picture 10" descr="A person standing posing for the camera&#10;&#10;Description automatically generated">
            <a:extLst>
              <a:ext uri="{FF2B5EF4-FFF2-40B4-BE49-F238E27FC236}">
                <a16:creationId xmlns:a16="http://schemas.microsoft.com/office/drawing/2014/main" id="{31C4B19D-BF1E-40A5-9773-BCBF2F42A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7880" y="1558841"/>
            <a:ext cx="3073899" cy="4718889"/>
          </a:xfrm>
          <a:prstGeom prst="rect">
            <a:avLst/>
          </a:prstGeom>
        </p:spPr>
      </p:pic>
    </p:spTree>
    <p:extLst>
      <p:ext uri="{BB962C8B-B14F-4D97-AF65-F5344CB8AC3E}">
        <p14:creationId xmlns:p14="http://schemas.microsoft.com/office/powerpoint/2010/main" val="97098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F911-78F6-430E-A05E-7C97AAF73366}"/>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8A094FE3-7EA8-407F-BC20-7FA527A1C1DE}"/>
              </a:ext>
            </a:extLst>
          </p:cNvPr>
          <p:cNvSpPr>
            <a:spLocks noGrp="1"/>
          </p:cNvSpPr>
          <p:nvPr>
            <p:ph idx="1"/>
          </p:nvPr>
        </p:nvSpPr>
        <p:spPr/>
        <p:txBody>
          <a:bodyPr/>
          <a:lstStyle/>
          <a:p>
            <a:r>
              <a:rPr lang="en-US" dirty="0"/>
              <a:t>Have a positive attitude</a:t>
            </a:r>
          </a:p>
          <a:p>
            <a:r>
              <a:rPr lang="en-US" dirty="0"/>
              <a:t>Maintain positive body language</a:t>
            </a:r>
          </a:p>
          <a:p>
            <a:r>
              <a:rPr lang="en-US" dirty="0"/>
              <a:t>Have good verbal &amp; non-verbal skills</a:t>
            </a:r>
          </a:p>
          <a:p>
            <a:r>
              <a:rPr lang="en-US" dirty="0"/>
              <a:t>Treat these two years as interview </a:t>
            </a:r>
          </a:p>
          <a:p>
            <a:r>
              <a:rPr lang="en-US" dirty="0"/>
              <a:t>Always say “hello” and don’t take it personal if they do not respond</a:t>
            </a:r>
          </a:p>
          <a:p>
            <a:r>
              <a:rPr lang="en-US" dirty="0"/>
              <a:t>Say good things about your team members/ classmates</a:t>
            </a:r>
          </a:p>
          <a:p>
            <a:r>
              <a:rPr lang="en-US" dirty="0"/>
              <a:t>Walk away from gossip</a:t>
            </a:r>
          </a:p>
          <a:p>
            <a:r>
              <a:rPr lang="en-US" dirty="0"/>
              <a:t>Review “Always” Impressions: AIDET + Promise &amp; HEARD</a:t>
            </a:r>
          </a:p>
        </p:txBody>
      </p:sp>
    </p:spTree>
    <p:extLst>
      <p:ext uri="{BB962C8B-B14F-4D97-AF65-F5344CB8AC3E}">
        <p14:creationId xmlns:p14="http://schemas.microsoft.com/office/powerpoint/2010/main" val="323993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3B0C-012B-42A8-8116-5A18D968EB50}"/>
              </a:ext>
            </a:extLst>
          </p:cNvPr>
          <p:cNvSpPr>
            <a:spLocks noGrp="1"/>
          </p:cNvSpPr>
          <p:nvPr>
            <p:ph type="title"/>
          </p:nvPr>
        </p:nvSpPr>
        <p:spPr/>
        <p:txBody>
          <a:bodyPr/>
          <a:lstStyle/>
          <a:p>
            <a:r>
              <a:rPr lang="en-US" dirty="0"/>
              <a:t>AIDET + the Promise </a:t>
            </a:r>
          </a:p>
        </p:txBody>
      </p:sp>
      <p:pic>
        <p:nvPicPr>
          <p:cNvPr id="11" name="Content Placeholder 10" descr="A screenshot of a cell phone&#10;&#10;Description automatically generated">
            <a:extLst>
              <a:ext uri="{FF2B5EF4-FFF2-40B4-BE49-F238E27FC236}">
                <a16:creationId xmlns:a16="http://schemas.microsoft.com/office/drawing/2014/main" id="{BB517E40-2994-4709-AFA0-8B8159065A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6654295" cy="4020794"/>
          </a:xfrm>
        </p:spPr>
      </p:pic>
      <p:pic>
        <p:nvPicPr>
          <p:cNvPr id="7" name="Picture 6" descr="A screenshot of a cell phone&#10;&#10;Description automatically generated">
            <a:extLst>
              <a:ext uri="{FF2B5EF4-FFF2-40B4-BE49-F238E27FC236}">
                <a16:creationId xmlns:a16="http://schemas.microsoft.com/office/drawing/2014/main" id="{649ECCE5-96D9-4771-94CA-81AD61FDB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342" y="1690688"/>
            <a:ext cx="5678658" cy="4478396"/>
          </a:xfrm>
          <a:prstGeom prst="rect">
            <a:avLst/>
          </a:prstGeom>
        </p:spPr>
      </p:pic>
    </p:spTree>
    <p:extLst>
      <p:ext uri="{BB962C8B-B14F-4D97-AF65-F5344CB8AC3E}">
        <p14:creationId xmlns:p14="http://schemas.microsoft.com/office/powerpoint/2010/main" val="163238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9AF5-12A7-4B3A-833F-57DECC224B91}"/>
              </a:ext>
            </a:extLst>
          </p:cNvPr>
          <p:cNvSpPr>
            <a:spLocks noGrp="1"/>
          </p:cNvSpPr>
          <p:nvPr>
            <p:ph type="title"/>
          </p:nvPr>
        </p:nvSpPr>
        <p:spPr/>
        <p:txBody>
          <a:bodyPr/>
          <a:lstStyle/>
          <a:p>
            <a:r>
              <a:rPr lang="en-US" dirty="0"/>
              <a:t>HEARD</a:t>
            </a:r>
          </a:p>
        </p:txBody>
      </p:sp>
      <p:pic>
        <p:nvPicPr>
          <p:cNvPr id="5" name="Content Placeholder 4" descr="A screenshot of a cell phone&#10;&#10;Description automatically generated">
            <a:extLst>
              <a:ext uri="{FF2B5EF4-FFF2-40B4-BE49-F238E27FC236}">
                <a16:creationId xmlns:a16="http://schemas.microsoft.com/office/drawing/2014/main" id="{B2860BB0-7AA0-40F7-A511-10A0101611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696" y="0"/>
            <a:ext cx="6393778" cy="6858000"/>
          </a:xfrm>
        </p:spPr>
      </p:pic>
    </p:spTree>
    <p:extLst>
      <p:ext uri="{BB962C8B-B14F-4D97-AF65-F5344CB8AC3E}">
        <p14:creationId xmlns:p14="http://schemas.microsoft.com/office/powerpoint/2010/main" val="79526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7EBF-B386-4CC3-8799-A85959CF057B}"/>
              </a:ext>
            </a:extLst>
          </p:cNvPr>
          <p:cNvSpPr>
            <a:spLocks noGrp="1"/>
          </p:cNvSpPr>
          <p:nvPr>
            <p:ph type="title"/>
          </p:nvPr>
        </p:nvSpPr>
        <p:spPr>
          <a:xfrm>
            <a:off x="1020259" y="259671"/>
            <a:ext cx="9720072" cy="1499616"/>
          </a:xfrm>
        </p:spPr>
        <p:txBody>
          <a:bodyPr/>
          <a:lstStyle/>
          <a:p>
            <a:r>
              <a:rPr lang="en-US" dirty="0"/>
              <a:t>Cellphone Policy</a:t>
            </a:r>
          </a:p>
        </p:txBody>
      </p:sp>
      <p:pic>
        <p:nvPicPr>
          <p:cNvPr id="5" name="Content Placeholder 4" descr="A screenshot of a cell phone&#10;&#10;Description automatically generated">
            <a:extLst>
              <a:ext uri="{FF2B5EF4-FFF2-40B4-BE49-F238E27FC236}">
                <a16:creationId xmlns:a16="http://schemas.microsoft.com/office/drawing/2014/main" id="{03929D41-DADB-434B-8A96-F75FD935C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200" y="1298440"/>
            <a:ext cx="5235095" cy="5559560"/>
          </a:xfrm>
        </p:spPr>
      </p:pic>
      <p:pic>
        <p:nvPicPr>
          <p:cNvPr id="7" name="Picture 6" descr="A screenshot of a social media post&#10;&#10;Description automatically generated">
            <a:extLst>
              <a:ext uri="{FF2B5EF4-FFF2-40B4-BE49-F238E27FC236}">
                <a16:creationId xmlns:a16="http://schemas.microsoft.com/office/drawing/2014/main" id="{5A158F0C-7889-4084-85AD-E908800EC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295" y="802068"/>
            <a:ext cx="5849128" cy="5046453"/>
          </a:xfrm>
          <a:prstGeom prst="rect">
            <a:avLst/>
          </a:prstGeom>
        </p:spPr>
      </p:pic>
    </p:spTree>
    <p:extLst>
      <p:ext uri="{BB962C8B-B14F-4D97-AF65-F5344CB8AC3E}">
        <p14:creationId xmlns:p14="http://schemas.microsoft.com/office/powerpoint/2010/main" val="308942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13">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5">
            <a:extLst>
              <a:ext uri="{FF2B5EF4-FFF2-40B4-BE49-F238E27FC236}">
                <a16:creationId xmlns:a16="http://schemas.microsoft.com/office/drawing/2014/main" id="{A8B5B693-C595-4524-A03C-B775B6BE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60CB32-CA30-4AC9-A38C-0A1139A20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75" y="1130453"/>
            <a:ext cx="7675757" cy="2951173"/>
          </a:xfrm>
          <a:prstGeom prst="rect">
            <a:avLst/>
          </a:prstGeom>
        </p:spPr>
      </p:pic>
      <p:pic>
        <p:nvPicPr>
          <p:cNvPr id="4" name="Picture 3">
            <a:extLst>
              <a:ext uri="{FF2B5EF4-FFF2-40B4-BE49-F238E27FC236}">
                <a16:creationId xmlns:a16="http://schemas.microsoft.com/office/drawing/2014/main" id="{753E68A9-05C4-4310-B5A6-0F3A0952E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900" y="1677785"/>
            <a:ext cx="3081019" cy="1856511"/>
          </a:xfrm>
          <a:prstGeom prst="rect">
            <a:avLst/>
          </a:prstGeom>
        </p:spPr>
      </p:pic>
      <p:sp>
        <p:nvSpPr>
          <p:cNvPr id="13" name="Rectangle 17">
            <a:extLst>
              <a:ext uri="{FF2B5EF4-FFF2-40B4-BE49-F238E27FC236}">
                <a16:creationId xmlns:a16="http://schemas.microsoft.com/office/drawing/2014/main" id="{211CBF94-6002-4EC8-9498-6AC47E680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5" y="4676775"/>
            <a:ext cx="10917644" cy="1546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E8F60-7888-48A3-820F-B1FC1ED4D37E}"/>
              </a:ext>
            </a:extLst>
          </p:cNvPr>
          <p:cNvSpPr>
            <a:spLocks noGrp="1"/>
          </p:cNvSpPr>
          <p:nvPr>
            <p:ph type="title"/>
          </p:nvPr>
        </p:nvSpPr>
        <p:spPr>
          <a:xfrm>
            <a:off x="952500" y="4773068"/>
            <a:ext cx="7277100" cy="1354365"/>
          </a:xfrm>
        </p:spPr>
        <p:txBody>
          <a:bodyPr vert="horz" lIns="91440" tIns="45720" rIns="91440" bIns="45720" rtlCol="0" anchor="ctr">
            <a:normAutofit/>
          </a:bodyPr>
          <a:lstStyle/>
          <a:p>
            <a:pPr algn="r"/>
            <a:r>
              <a:rPr lang="en-US" spc="200">
                <a:solidFill>
                  <a:srgbClr val="FFFFFF"/>
                </a:solidFill>
              </a:rPr>
              <a:t>Communication</a:t>
            </a:r>
          </a:p>
        </p:txBody>
      </p:sp>
      <p:cxnSp>
        <p:nvCxnSpPr>
          <p:cNvPr id="20" name="Straight Connector 19">
            <a:extLst>
              <a:ext uri="{FF2B5EF4-FFF2-40B4-BE49-F238E27FC236}">
                <a16:creationId xmlns:a16="http://schemas.microsoft.com/office/drawing/2014/main" id="{981A7DF2-B382-4775-B387-03B45F29E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499305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81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F5B5-D34D-455F-AEE0-37503760859B}"/>
              </a:ext>
            </a:extLst>
          </p:cNvPr>
          <p:cNvSpPr>
            <a:spLocks noGrp="1"/>
          </p:cNvSpPr>
          <p:nvPr>
            <p:ph type="title"/>
          </p:nvPr>
        </p:nvSpPr>
        <p:spPr>
          <a:xfrm>
            <a:off x="1024128" y="585216"/>
            <a:ext cx="9720072" cy="1499616"/>
          </a:xfrm>
        </p:spPr>
        <p:txBody>
          <a:bodyPr/>
          <a:lstStyle/>
          <a:p>
            <a:r>
              <a:rPr lang="en-US" dirty="0"/>
              <a:t>TriHealth Leadership</a:t>
            </a:r>
          </a:p>
        </p:txBody>
      </p:sp>
      <p:grpSp>
        <p:nvGrpSpPr>
          <p:cNvPr id="12" name="Group 11">
            <a:extLst>
              <a:ext uri="{FF2B5EF4-FFF2-40B4-BE49-F238E27FC236}">
                <a16:creationId xmlns:a16="http://schemas.microsoft.com/office/drawing/2014/main" id="{7D039059-065D-4A9D-B169-08C7535B454C}"/>
              </a:ext>
            </a:extLst>
          </p:cNvPr>
          <p:cNvGrpSpPr/>
          <p:nvPr/>
        </p:nvGrpSpPr>
        <p:grpSpPr>
          <a:xfrm>
            <a:off x="2861677" y="2681832"/>
            <a:ext cx="9146293" cy="3123745"/>
            <a:chOff x="1232443" y="1045092"/>
            <a:chExt cx="9656171" cy="3185148"/>
          </a:xfrm>
        </p:grpSpPr>
        <p:grpSp>
          <p:nvGrpSpPr>
            <p:cNvPr id="13" name="Group 12">
              <a:extLst>
                <a:ext uri="{FF2B5EF4-FFF2-40B4-BE49-F238E27FC236}">
                  <a16:creationId xmlns:a16="http://schemas.microsoft.com/office/drawing/2014/main" id="{9B8DB491-6819-4629-A7E3-E2B71ECF5DB6}"/>
                </a:ext>
              </a:extLst>
            </p:cNvPr>
            <p:cNvGrpSpPr/>
            <p:nvPr/>
          </p:nvGrpSpPr>
          <p:grpSpPr>
            <a:xfrm>
              <a:off x="1232443" y="1045092"/>
              <a:ext cx="9656171" cy="3185148"/>
              <a:chOff x="2267797" y="1211799"/>
              <a:chExt cx="12776585" cy="4344745"/>
            </a:xfrm>
          </p:grpSpPr>
          <p:sp>
            <p:nvSpPr>
              <p:cNvPr id="17" name="TextBox 16">
                <a:extLst>
                  <a:ext uri="{FF2B5EF4-FFF2-40B4-BE49-F238E27FC236}">
                    <a16:creationId xmlns:a16="http://schemas.microsoft.com/office/drawing/2014/main" id="{8AC0FCAE-4EE8-4968-AAE2-7D10B08C68E7}"/>
                  </a:ext>
                </a:extLst>
              </p:cNvPr>
              <p:cNvSpPr txBox="1"/>
              <p:nvPr/>
            </p:nvSpPr>
            <p:spPr>
              <a:xfrm>
                <a:off x="2267797" y="1211799"/>
                <a:ext cx="4682960" cy="1983880"/>
              </a:xfrm>
              <a:prstGeom prst="rect">
                <a:avLst/>
              </a:prstGeom>
              <a:noFill/>
            </p:spPr>
            <p:txBody>
              <a:bodyPr wrap="square" rtlCol="0">
                <a:spAutoFit/>
              </a:bodyPr>
              <a:lstStyle/>
              <a:p>
                <a:r>
                  <a:rPr lang="en-US" sz="2000" b="1" dirty="0">
                    <a:solidFill>
                      <a:srgbClr val="FF0000"/>
                    </a:solidFill>
                  </a:rPr>
                  <a:t>Jeremiah Kirkland</a:t>
                </a:r>
              </a:p>
              <a:p>
                <a:r>
                  <a:rPr lang="en-US" sz="2000" dirty="0">
                    <a:solidFill>
                      <a:schemeClr val="tx2"/>
                    </a:solidFill>
                  </a:rPr>
                  <a:t>Executive Director </a:t>
                </a:r>
              </a:p>
              <a:p>
                <a:r>
                  <a:rPr lang="en-US" dirty="0">
                    <a:solidFill>
                      <a:schemeClr val="tx2"/>
                    </a:solidFill>
                  </a:rPr>
                  <a:t>Jeremiah_Kirkland@trihealth.com</a:t>
                </a:r>
              </a:p>
              <a:p>
                <a:r>
                  <a:rPr lang="en-US" sz="2000" b="1" dirty="0">
                    <a:solidFill>
                      <a:schemeClr val="tx2"/>
                    </a:solidFill>
                  </a:rPr>
                  <a:t>(513) 808-0773</a:t>
                </a:r>
              </a:p>
              <a:p>
                <a:endParaRPr lang="en-US" sz="1000" dirty="0">
                  <a:solidFill>
                    <a:schemeClr val="tx2"/>
                  </a:solidFill>
                </a:endParaRPr>
              </a:p>
            </p:txBody>
          </p:sp>
          <p:sp>
            <p:nvSpPr>
              <p:cNvPr id="18" name="TextBox 17">
                <a:extLst>
                  <a:ext uri="{FF2B5EF4-FFF2-40B4-BE49-F238E27FC236}">
                    <a16:creationId xmlns:a16="http://schemas.microsoft.com/office/drawing/2014/main" id="{18B7928E-EB73-401B-B70D-EF996C416550}"/>
                  </a:ext>
                </a:extLst>
              </p:cNvPr>
              <p:cNvSpPr txBox="1"/>
              <p:nvPr/>
            </p:nvSpPr>
            <p:spPr>
              <a:xfrm>
                <a:off x="2355103" y="3530453"/>
                <a:ext cx="4682960" cy="2026091"/>
              </a:xfrm>
              <a:prstGeom prst="rect">
                <a:avLst/>
              </a:prstGeom>
              <a:noFill/>
            </p:spPr>
            <p:txBody>
              <a:bodyPr wrap="square" rtlCol="0">
                <a:spAutoFit/>
              </a:bodyPr>
              <a:lstStyle/>
              <a:p>
                <a:r>
                  <a:rPr lang="en-US" sz="2000" b="1" dirty="0">
                    <a:solidFill>
                      <a:srgbClr val="FF0000"/>
                    </a:solidFill>
                  </a:rPr>
                  <a:t>Cierra Mitchell </a:t>
                </a:r>
              </a:p>
              <a:p>
                <a:r>
                  <a:rPr lang="en-US" sz="2000" dirty="0">
                    <a:solidFill>
                      <a:schemeClr val="tx2"/>
                    </a:solidFill>
                  </a:rPr>
                  <a:t>Project Manager</a:t>
                </a:r>
              </a:p>
              <a:p>
                <a:r>
                  <a:rPr lang="en-US" sz="2000" dirty="0">
                    <a:solidFill>
                      <a:schemeClr val="tx2"/>
                    </a:solidFill>
                  </a:rPr>
                  <a:t>Cierra_Mitchell@trihealth.com</a:t>
                </a:r>
              </a:p>
              <a:p>
                <a:r>
                  <a:rPr lang="en-US" sz="2000" b="1" dirty="0">
                    <a:solidFill>
                      <a:schemeClr val="tx2"/>
                    </a:solidFill>
                  </a:rPr>
                  <a:t>(513) 519-2358</a:t>
                </a:r>
              </a:p>
              <a:p>
                <a:endParaRPr lang="en-US" sz="1000" dirty="0">
                  <a:solidFill>
                    <a:schemeClr val="tx2"/>
                  </a:solidFill>
                </a:endParaRPr>
              </a:p>
            </p:txBody>
          </p:sp>
          <p:sp>
            <p:nvSpPr>
              <p:cNvPr id="19" name="TextBox 18">
                <a:extLst>
                  <a:ext uri="{FF2B5EF4-FFF2-40B4-BE49-F238E27FC236}">
                    <a16:creationId xmlns:a16="http://schemas.microsoft.com/office/drawing/2014/main" id="{25F13952-5857-4D30-914A-C6E1F3386B4C}"/>
                  </a:ext>
                </a:extLst>
              </p:cNvPr>
              <p:cNvSpPr txBox="1"/>
              <p:nvPr/>
            </p:nvSpPr>
            <p:spPr>
              <a:xfrm>
                <a:off x="9027912" y="1877629"/>
                <a:ext cx="6016470" cy="2237142"/>
              </a:xfrm>
              <a:prstGeom prst="rect">
                <a:avLst/>
              </a:prstGeom>
              <a:noFill/>
            </p:spPr>
            <p:txBody>
              <a:bodyPr wrap="square" rtlCol="0">
                <a:spAutoFit/>
              </a:bodyPr>
              <a:lstStyle/>
              <a:p>
                <a:r>
                  <a:rPr lang="en-US" sz="2000" b="1" dirty="0">
                    <a:solidFill>
                      <a:srgbClr val="FF0000"/>
                    </a:solidFill>
                  </a:rPr>
                  <a:t>Mike Jones</a:t>
                </a:r>
              </a:p>
              <a:p>
                <a:r>
                  <a:rPr lang="en-US" sz="2000" dirty="0">
                    <a:solidFill>
                      <a:schemeClr val="tx2"/>
                    </a:solidFill>
                  </a:rPr>
                  <a:t>Manager</a:t>
                </a:r>
              </a:p>
              <a:p>
                <a:r>
                  <a:rPr lang="en-US" sz="2000" dirty="0">
                    <a:solidFill>
                      <a:schemeClr val="tx2"/>
                    </a:solidFill>
                  </a:rPr>
                  <a:t>School-To-Work  Apprenticeship Program</a:t>
                </a:r>
              </a:p>
              <a:p>
                <a:r>
                  <a:rPr lang="en-US" sz="2000" dirty="0">
                    <a:solidFill>
                      <a:schemeClr val="tx2"/>
                    </a:solidFill>
                  </a:rPr>
                  <a:t>Michael_Jones@trihealth.com</a:t>
                </a:r>
              </a:p>
              <a:p>
                <a:r>
                  <a:rPr lang="en-US" sz="2000" b="1" dirty="0">
                    <a:solidFill>
                      <a:schemeClr val="tx2"/>
                    </a:solidFill>
                  </a:rPr>
                  <a:t>(513) 291-5526</a:t>
                </a:r>
              </a:p>
            </p:txBody>
          </p:sp>
        </p:grpSp>
        <p:sp>
          <p:nvSpPr>
            <p:cNvPr id="14" name="TextBox 13">
              <a:extLst>
                <a:ext uri="{FF2B5EF4-FFF2-40B4-BE49-F238E27FC236}">
                  <a16:creationId xmlns:a16="http://schemas.microsoft.com/office/drawing/2014/main" id="{4FC34434-B9A8-4305-85AC-72105A1F563E}"/>
                </a:ext>
              </a:extLst>
            </p:cNvPr>
            <p:cNvSpPr txBox="1"/>
            <p:nvPr/>
          </p:nvSpPr>
          <p:spPr>
            <a:xfrm>
              <a:off x="7129632" y="1069522"/>
              <a:ext cx="1949053" cy="247555"/>
            </a:xfrm>
            <a:prstGeom prst="rect">
              <a:avLst/>
            </a:prstGeom>
            <a:noFill/>
          </p:spPr>
          <p:txBody>
            <a:bodyPr wrap="square" rtlCol="0">
              <a:spAutoFit/>
            </a:bodyPr>
            <a:lstStyle/>
            <a:p>
              <a:endParaRPr lang="en-US" sz="1000" dirty="0">
                <a:solidFill>
                  <a:schemeClr val="tx2"/>
                </a:solidFill>
              </a:endParaRPr>
            </a:p>
          </p:txBody>
        </p:sp>
        <p:sp>
          <p:nvSpPr>
            <p:cNvPr id="15" name="TextBox 14">
              <a:extLst>
                <a:ext uri="{FF2B5EF4-FFF2-40B4-BE49-F238E27FC236}">
                  <a16:creationId xmlns:a16="http://schemas.microsoft.com/office/drawing/2014/main" id="{78A18C65-8197-4A6E-A39F-7A70B5DAB0C0}"/>
                </a:ext>
              </a:extLst>
            </p:cNvPr>
            <p:cNvSpPr txBox="1"/>
            <p:nvPr/>
          </p:nvSpPr>
          <p:spPr>
            <a:xfrm>
              <a:off x="6033280" y="2744905"/>
              <a:ext cx="1803464" cy="247555"/>
            </a:xfrm>
            <a:prstGeom prst="rect">
              <a:avLst/>
            </a:prstGeom>
            <a:noFill/>
          </p:spPr>
          <p:txBody>
            <a:bodyPr wrap="square" rtlCol="0">
              <a:spAutoFit/>
            </a:bodyPr>
            <a:lstStyle/>
            <a:p>
              <a:endParaRPr lang="en-US" sz="1000" dirty="0">
                <a:solidFill>
                  <a:schemeClr val="tx2"/>
                </a:solidFill>
              </a:endParaRPr>
            </a:p>
          </p:txBody>
        </p:sp>
      </p:grpSp>
      <p:pic>
        <p:nvPicPr>
          <p:cNvPr id="20" name="Picture 19">
            <a:extLst>
              <a:ext uri="{FF2B5EF4-FFF2-40B4-BE49-F238E27FC236}">
                <a16:creationId xmlns:a16="http://schemas.microsoft.com/office/drawing/2014/main" id="{6B24557A-D209-4531-9807-8D0E8E79D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38" y="2516098"/>
            <a:ext cx="159537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descr="A person wearing a suit and tie smiling at the camera&#10;&#10;Description automatically generated">
            <a:extLst>
              <a:ext uri="{FF2B5EF4-FFF2-40B4-BE49-F238E27FC236}">
                <a16:creationId xmlns:a16="http://schemas.microsoft.com/office/drawing/2014/main" id="{003C8831-D0B1-427A-BA0C-A4C0868C5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549" y="3182461"/>
            <a:ext cx="1530774" cy="1787183"/>
          </a:xfrm>
          <a:prstGeom prst="rect">
            <a:avLst/>
          </a:prstGeom>
        </p:spPr>
      </p:pic>
      <p:pic>
        <p:nvPicPr>
          <p:cNvPr id="23" name="Picture 22" descr="A person smiling for the camera&#10;&#10;Description automatically generated">
            <a:extLst>
              <a:ext uri="{FF2B5EF4-FFF2-40B4-BE49-F238E27FC236}">
                <a16:creationId xmlns:a16="http://schemas.microsoft.com/office/drawing/2014/main" id="{3FB22D73-1A4D-4576-B9C3-6726B5223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128" y="4143520"/>
            <a:ext cx="1610387" cy="1745275"/>
          </a:xfrm>
          <a:prstGeom prst="rect">
            <a:avLst/>
          </a:prstGeom>
        </p:spPr>
      </p:pic>
    </p:spTree>
    <p:extLst>
      <p:ext uri="{BB962C8B-B14F-4D97-AF65-F5344CB8AC3E}">
        <p14:creationId xmlns:p14="http://schemas.microsoft.com/office/powerpoint/2010/main" val="363024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1017-5D8A-4C2D-A1B7-A94532D99C2F}"/>
              </a:ext>
            </a:extLst>
          </p:cNvPr>
          <p:cNvSpPr>
            <a:spLocks noGrp="1"/>
          </p:cNvSpPr>
          <p:nvPr>
            <p:ph type="title"/>
          </p:nvPr>
        </p:nvSpPr>
        <p:spPr/>
        <p:txBody>
          <a:bodyPr/>
          <a:lstStyle/>
          <a:p>
            <a:r>
              <a:rPr lang="en-US" dirty="0"/>
              <a:t>Cincinnati Public School Leadership </a:t>
            </a:r>
          </a:p>
        </p:txBody>
      </p:sp>
      <p:grpSp>
        <p:nvGrpSpPr>
          <p:cNvPr id="4" name="Group 3">
            <a:extLst>
              <a:ext uri="{FF2B5EF4-FFF2-40B4-BE49-F238E27FC236}">
                <a16:creationId xmlns:a16="http://schemas.microsoft.com/office/drawing/2014/main" id="{C3E54AB2-4D5A-47C3-8343-73E2FDBF1FCB}"/>
              </a:ext>
            </a:extLst>
          </p:cNvPr>
          <p:cNvGrpSpPr/>
          <p:nvPr/>
        </p:nvGrpSpPr>
        <p:grpSpPr>
          <a:xfrm>
            <a:off x="1282903" y="2491859"/>
            <a:ext cx="10717620" cy="3291088"/>
            <a:chOff x="-402401" y="1045092"/>
            <a:chExt cx="10982754" cy="3308924"/>
          </a:xfrm>
        </p:grpSpPr>
        <p:grpSp>
          <p:nvGrpSpPr>
            <p:cNvPr id="5" name="Group 4">
              <a:extLst>
                <a:ext uri="{FF2B5EF4-FFF2-40B4-BE49-F238E27FC236}">
                  <a16:creationId xmlns:a16="http://schemas.microsoft.com/office/drawing/2014/main" id="{53F1C80B-48C4-4595-AD24-0CD8D1F01639}"/>
                </a:ext>
              </a:extLst>
            </p:cNvPr>
            <p:cNvGrpSpPr/>
            <p:nvPr/>
          </p:nvGrpSpPr>
          <p:grpSpPr>
            <a:xfrm>
              <a:off x="-402401" y="1045092"/>
              <a:ext cx="10982754" cy="3308924"/>
              <a:chOff x="104650" y="1211799"/>
              <a:chExt cx="14531858" cy="4513584"/>
            </a:xfrm>
          </p:grpSpPr>
          <p:pic>
            <p:nvPicPr>
              <p:cNvPr id="9" name="Picture 3">
                <a:extLst>
                  <a:ext uri="{FF2B5EF4-FFF2-40B4-BE49-F238E27FC236}">
                    <a16:creationId xmlns:a16="http://schemas.microsoft.com/office/drawing/2014/main" id="{8A6F928D-AA70-4560-BF59-A5A60922A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002" y="2297599"/>
                <a:ext cx="2194931" cy="219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C54922AD-6BEF-4AB3-B945-51435FBCE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0" y="1216570"/>
                <a:ext cx="1951797" cy="195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BBC3A1C7-A07B-43F1-A08C-BE0F82D4A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50" y="3530455"/>
                <a:ext cx="2194928" cy="219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793B5EEC-EF4B-4CD5-97FF-235004FB0C9B}"/>
                  </a:ext>
                </a:extLst>
              </p:cNvPr>
              <p:cNvSpPr txBox="1"/>
              <p:nvPr/>
            </p:nvSpPr>
            <p:spPr>
              <a:xfrm>
                <a:off x="2267798" y="1211799"/>
                <a:ext cx="3898036" cy="2405981"/>
              </a:xfrm>
              <a:prstGeom prst="rect">
                <a:avLst/>
              </a:prstGeom>
              <a:noFill/>
            </p:spPr>
            <p:txBody>
              <a:bodyPr wrap="square" rtlCol="0">
                <a:spAutoFit/>
              </a:bodyPr>
              <a:lstStyle/>
              <a:p>
                <a:r>
                  <a:rPr lang="en-US" sz="2000" b="1" dirty="0">
                    <a:solidFill>
                      <a:srgbClr val="FF0000"/>
                    </a:solidFill>
                  </a:rPr>
                  <a:t>Brittney Cousins </a:t>
                </a:r>
              </a:p>
              <a:p>
                <a:r>
                  <a:rPr lang="en-US" sz="2000" dirty="0">
                    <a:solidFill>
                      <a:schemeClr val="tx2"/>
                    </a:solidFill>
                  </a:rPr>
                  <a:t>Career-based Learning Manager</a:t>
                </a:r>
              </a:p>
              <a:p>
                <a:r>
                  <a:rPr lang="en-US" dirty="0">
                    <a:solidFill>
                      <a:schemeClr val="tx2"/>
                    </a:solidFill>
                  </a:rPr>
                  <a:t>cousinb@cpsboe.k12.oh.us</a:t>
                </a:r>
              </a:p>
              <a:p>
                <a:r>
                  <a:rPr lang="en-US" sz="2000" dirty="0">
                    <a:solidFill>
                      <a:schemeClr val="tx2"/>
                    </a:solidFill>
                  </a:rPr>
                  <a:t>(513) 417-3165</a:t>
                </a:r>
              </a:p>
              <a:p>
                <a:endParaRPr lang="en-US" sz="1000" dirty="0">
                  <a:solidFill>
                    <a:schemeClr val="tx2"/>
                  </a:solidFill>
                </a:endParaRPr>
              </a:p>
            </p:txBody>
          </p:sp>
          <p:sp>
            <p:nvSpPr>
              <p:cNvPr id="13" name="TextBox 12">
                <a:extLst>
                  <a:ext uri="{FF2B5EF4-FFF2-40B4-BE49-F238E27FC236}">
                    <a16:creationId xmlns:a16="http://schemas.microsoft.com/office/drawing/2014/main" id="{6BD9D513-C88B-4F9E-B092-4D7D89059AC7}"/>
                  </a:ext>
                </a:extLst>
              </p:cNvPr>
              <p:cNvSpPr txBox="1"/>
              <p:nvPr/>
            </p:nvSpPr>
            <p:spPr>
              <a:xfrm>
                <a:off x="2818008" y="3699292"/>
                <a:ext cx="4132750" cy="2026091"/>
              </a:xfrm>
              <a:prstGeom prst="rect">
                <a:avLst/>
              </a:prstGeom>
              <a:noFill/>
            </p:spPr>
            <p:txBody>
              <a:bodyPr wrap="square" rtlCol="0">
                <a:spAutoFit/>
              </a:bodyPr>
              <a:lstStyle/>
              <a:p>
                <a:r>
                  <a:rPr lang="en-US" sz="2000" b="1" dirty="0">
                    <a:solidFill>
                      <a:srgbClr val="FF0000"/>
                    </a:solidFill>
                  </a:rPr>
                  <a:t>Philip </a:t>
                </a:r>
                <a:r>
                  <a:rPr lang="en-US" sz="2000" b="1" dirty="0" err="1">
                    <a:solidFill>
                      <a:srgbClr val="FF0000"/>
                    </a:solidFill>
                  </a:rPr>
                  <a:t>Gibert</a:t>
                </a:r>
                <a:endParaRPr lang="en-US" sz="2000" b="1" dirty="0">
                  <a:solidFill>
                    <a:srgbClr val="FF0000"/>
                  </a:solidFill>
                </a:endParaRPr>
              </a:p>
              <a:p>
                <a:r>
                  <a:rPr lang="en-US" sz="2000" dirty="0">
                    <a:solidFill>
                      <a:schemeClr val="tx2"/>
                    </a:solidFill>
                  </a:rPr>
                  <a:t>Employment Specialist</a:t>
                </a:r>
              </a:p>
              <a:p>
                <a:r>
                  <a:rPr lang="en-US" sz="2000" dirty="0">
                    <a:solidFill>
                      <a:schemeClr val="tx2"/>
                    </a:solidFill>
                  </a:rPr>
                  <a:t>gibertp@cpsboe.k12.oh.us</a:t>
                </a:r>
              </a:p>
              <a:p>
                <a:r>
                  <a:rPr lang="en-US" sz="2000" dirty="0">
                    <a:solidFill>
                      <a:schemeClr val="tx2"/>
                    </a:solidFill>
                  </a:rPr>
                  <a:t>(513) 386-4254</a:t>
                </a:r>
              </a:p>
              <a:p>
                <a:endParaRPr lang="en-US" sz="1000" dirty="0">
                  <a:solidFill>
                    <a:schemeClr val="tx2"/>
                  </a:solidFill>
                </a:endParaRPr>
              </a:p>
            </p:txBody>
          </p:sp>
          <p:sp>
            <p:nvSpPr>
              <p:cNvPr id="14" name="TextBox 13">
                <a:extLst>
                  <a:ext uri="{FF2B5EF4-FFF2-40B4-BE49-F238E27FC236}">
                    <a16:creationId xmlns:a16="http://schemas.microsoft.com/office/drawing/2014/main" id="{A4C568EB-054D-4322-9275-8B47636E47F2}"/>
                  </a:ext>
                </a:extLst>
              </p:cNvPr>
              <p:cNvSpPr txBox="1"/>
              <p:nvPr/>
            </p:nvSpPr>
            <p:spPr>
              <a:xfrm>
                <a:off x="10341602" y="2524364"/>
                <a:ext cx="4294906" cy="1815039"/>
              </a:xfrm>
              <a:prstGeom prst="rect">
                <a:avLst/>
              </a:prstGeom>
              <a:noFill/>
            </p:spPr>
            <p:txBody>
              <a:bodyPr wrap="square" rtlCol="0">
                <a:spAutoFit/>
              </a:bodyPr>
              <a:lstStyle/>
              <a:p>
                <a:r>
                  <a:rPr lang="en-US" sz="2000" b="1" dirty="0">
                    <a:solidFill>
                      <a:srgbClr val="FF0000"/>
                    </a:solidFill>
                  </a:rPr>
                  <a:t>Nathan Lane</a:t>
                </a:r>
              </a:p>
              <a:p>
                <a:r>
                  <a:rPr lang="en-US" sz="2000" dirty="0">
                    <a:solidFill>
                      <a:schemeClr val="tx2"/>
                    </a:solidFill>
                  </a:rPr>
                  <a:t>Hughes STEM Teacher</a:t>
                </a:r>
              </a:p>
              <a:p>
                <a:r>
                  <a:rPr lang="en-US" sz="2000" dirty="0">
                    <a:solidFill>
                      <a:schemeClr val="tx2"/>
                    </a:solidFill>
                  </a:rPr>
                  <a:t>lanenat@cpsboe.k12.oh.us</a:t>
                </a:r>
              </a:p>
              <a:p>
                <a:r>
                  <a:rPr lang="en-US" sz="2000" dirty="0">
                    <a:solidFill>
                      <a:schemeClr val="tx2"/>
                    </a:solidFill>
                  </a:rPr>
                  <a:t>(513) 443-4533</a:t>
                </a:r>
              </a:p>
            </p:txBody>
          </p:sp>
        </p:grpSp>
        <p:sp>
          <p:nvSpPr>
            <p:cNvPr id="6" name="TextBox 5">
              <a:extLst>
                <a:ext uri="{FF2B5EF4-FFF2-40B4-BE49-F238E27FC236}">
                  <a16:creationId xmlns:a16="http://schemas.microsoft.com/office/drawing/2014/main" id="{9B8B040E-5790-4A8E-BDC2-FA12482EA16B}"/>
                </a:ext>
              </a:extLst>
            </p:cNvPr>
            <p:cNvSpPr txBox="1"/>
            <p:nvPr/>
          </p:nvSpPr>
          <p:spPr>
            <a:xfrm>
              <a:off x="7129632" y="1069522"/>
              <a:ext cx="1949053" cy="247555"/>
            </a:xfrm>
            <a:prstGeom prst="rect">
              <a:avLst/>
            </a:prstGeom>
            <a:noFill/>
          </p:spPr>
          <p:txBody>
            <a:bodyPr wrap="square" rtlCol="0">
              <a:spAutoFit/>
            </a:bodyPr>
            <a:lstStyle/>
            <a:p>
              <a:endParaRPr lang="en-US" sz="1000" dirty="0">
                <a:solidFill>
                  <a:schemeClr val="tx2"/>
                </a:solidFill>
              </a:endParaRPr>
            </a:p>
          </p:txBody>
        </p:sp>
        <p:sp>
          <p:nvSpPr>
            <p:cNvPr id="8" name="TextBox 7">
              <a:extLst>
                <a:ext uri="{FF2B5EF4-FFF2-40B4-BE49-F238E27FC236}">
                  <a16:creationId xmlns:a16="http://schemas.microsoft.com/office/drawing/2014/main" id="{49621C5D-8B36-47E3-A3EA-6373C351B4B0}"/>
                </a:ext>
              </a:extLst>
            </p:cNvPr>
            <p:cNvSpPr txBox="1"/>
            <p:nvPr/>
          </p:nvSpPr>
          <p:spPr>
            <a:xfrm>
              <a:off x="6033280" y="2744905"/>
              <a:ext cx="1803464" cy="247555"/>
            </a:xfrm>
            <a:prstGeom prst="rect">
              <a:avLst/>
            </a:prstGeom>
            <a:noFill/>
          </p:spPr>
          <p:txBody>
            <a:bodyPr wrap="square" rtlCol="0">
              <a:spAutoFit/>
            </a:bodyPr>
            <a:lstStyle/>
            <a:p>
              <a:endParaRPr lang="en-US" sz="1000" dirty="0">
                <a:solidFill>
                  <a:schemeClr val="tx2"/>
                </a:solidFill>
              </a:endParaRPr>
            </a:p>
          </p:txBody>
        </p:sp>
      </p:grpSp>
    </p:spTree>
    <p:extLst>
      <p:ext uri="{BB962C8B-B14F-4D97-AF65-F5344CB8AC3E}">
        <p14:creationId xmlns:p14="http://schemas.microsoft.com/office/powerpoint/2010/main" val="285358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D1E1-F0A2-4497-AE6F-A267BC242BAD}"/>
              </a:ext>
            </a:extLst>
          </p:cNvPr>
          <p:cNvSpPr>
            <a:spLocks noGrp="1"/>
          </p:cNvSpPr>
          <p:nvPr>
            <p:ph type="title"/>
          </p:nvPr>
        </p:nvSpPr>
        <p:spPr>
          <a:xfrm>
            <a:off x="1024128" y="585216"/>
            <a:ext cx="8018272" cy="1499616"/>
          </a:xfrm>
        </p:spPr>
        <p:txBody>
          <a:bodyPr>
            <a:normAutofit/>
          </a:bodyPr>
          <a:lstStyle/>
          <a:p>
            <a:r>
              <a:rPr lang="en-US" dirty="0"/>
              <a:t>Where to go with questions</a:t>
            </a:r>
          </a:p>
        </p:txBody>
      </p:sp>
      <p:sp>
        <p:nvSpPr>
          <p:cNvPr id="3" name="Content Placeholder 2">
            <a:extLst>
              <a:ext uri="{FF2B5EF4-FFF2-40B4-BE49-F238E27FC236}">
                <a16:creationId xmlns:a16="http://schemas.microsoft.com/office/drawing/2014/main" id="{F1767368-7654-4CA0-82DF-BE0480CBA46E}"/>
              </a:ext>
            </a:extLst>
          </p:cNvPr>
          <p:cNvSpPr>
            <a:spLocks noGrp="1"/>
          </p:cNvSpPr>
          <p:nvPr>
            <p:ph idx="1"/>
          </p:nvPr>
        </p:nvSpPr>
        <p:spPr>
          <a:xfrm>
            <a:off x="1024128" y="2286000"/>
            <a:ext cx="8018271" cy="4023360"/>
          </a:xfrm>
        </p:spPr>
        <p:txBody>
          <a:bodyPr>
            <a:normAutofit lnSpcReduction="10000"/>
          </a:bodyPr>
          <a:lstStyle/>
          <a:p>
            <a:r>
              <a:rPr lang="en-US" dirty="0"/>
              <a:t>Lost badge –Connect with Mr. Mike or go to security of Level 5 of Clifton lobby ( reprint badges )</a:t>
            </a:r>
          </a:p>
          <a:p>
            <a:r>
              <a:rPr lang="en-US" dirty="0"/>
              <a:t>Paycheck discrepancy – check with Mr. Mike first</a:t>
            </a:r>
          </a:p>
          <a:p>
            <a:pPr lvl="1"/>
            <a:r>
              <a:rPr lang="en-US" dirty="0"/>
              <a:t>If a paycheck was not deposited into your account, you need to set up  direct deposit. (Direct Deposit is mandatory)Inform Mr. Mike and or call Payroll 569-6474 </a:t>
            </a:r>
          </a:p>
          <a:p>
            <a:pPr lvl="1"/>
            <a:r>
              <a:rPr lang="en-US" dirty="0"/>
              <a:t>Hours 730a-4pm Mon-Fri</a:t>
            </a:r>
          </a:p>
          <a:p>
            <a:r>
              <a:rPr lang="en-US" dirty="0"/>
              <a:t>Forget logon or Employee ID- Mr. Mike</a:t>
            </a:r>
          </a:p>
          <a:p>
            <a:r>
              <a:rPr lang="en-US" sz="2400" dirty="0"/>
              <a:t>Forget password, reset password call </a:t>
            </a:r>
            <a:r>
              <a:rPr lang="en-US" dirty="0"/>
              <a:t>I.S. 569-5100</a:t>
            </a:r>
          </a:p>
          <a:p>
            <a:r>
              <a:rPr lang="en-US" dirty="0"/>
              <a:t>ATM- 1</a:t>
            </a:r>
            <a:r>
              <a:rPr lang="en-US" baseline="30000" dirty="0"/>
              <a:t>st</a:t>
            </a:r>
            <a:r>
              <a:rPr lang="en-US" dirty="0"/>
              <a:t> </a:t>
            </a:r>
            <a:r>
              <a:rPr lang="en-US" dirty="0" err="1"/>
              <a:t>Fl</a:t>
            </a:r>
            <a:r>
              <a:rPr lang="en-US" dirty="0"/>
              <a:t> Lobby</a:t>
            </a:r>
          </a:p>
          <a:p>
            <a:r>
              <a:rPr lang="en-US" dirty="0"/>
              <a:t>GECU on-site 1</a:t>
            </a:r>
            <a:r>
              <a:rPr lang="en-US" baseline="30000" dirty="0"/>
              <a:t>st</a:t>
            </a:r>
            <a:r>
              <a:rPr lang="en-US" dirty="0"/>
              <a:t> </a:t>
            </a:r>
            <a:r>
              <a:rPr lang="en-US" dirty="0" err="1"/>
              <a:t>Fl</a:t>
            </a:r>
            <a:r>
              <a:rPr lang="en-US" dirty="0"/>
              <a:t> Lobby 7am-430pm Mon-Fri Closed 1pm-2pm lunch</a:t>
            </a:r>
          </a:p>
          <a:p>
            <a:endParaRPr lang="en-US" dirty="0"/>
          </a:p>
          <a:p>
            <a:endParaRPr lang="en-US" dirty="0"/>
          </a:p>
          <a:p>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71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F72B-A51C-4702-80CA-D8FBDD10D07C}"/>
              </a:ext>
            </a:extLst>
          </p:cNvPr>
          <p:cNvSpPr>
            <a:spLocks noGrp="1"/>
          </p:cNvSpPr>
          <p:nvPr>
            <p:ph type="title"/>
          </p:nvPr>
        </p:nvSpPr>
        <p:spPr>
          <a:xfrm>
            <a:off x="813113" y="233055"/>
            <a:ext cx="9720072" cy="749808"/>
          </a:xfrm>
        </p:spPr>
        <p:txBody>
          <a:bodyPr>
            <a:normAutofit fontScale="90000"/>
          </a:bodyPr>
          <a:lstStyle/>
          <a:p>
            <a:r>
              <a:rPr lang="en-US" dirty="0"/>
              <a:t>Student Ohio means jobs readiness seal rubric </a:t>
            </a:r>
          </a:p>
        </p:txBody>
      </p:sp>
      <p:pic>
        <p:nvPicPr>
          <p:cNvPr id="5" name="Picture 4" descr="A screenshot of a social media post&#10;&#10;Description automatically generated">
            <a:extLst>
              <a:ext uri="{FF2B5EF4-FFF2-40B4-BE49-F238E27FC236}">
                <a16:creationId xmlns:a16="http://schemas.microsoft.com/office/drawing/2014/main" id="{7D5592AC-7858-47F1-BC70-1EA9D6035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55" y="749808"/>
            <a:ext cx="10778197" cy="6107645"/>
          </a:xfrm>
          <a:prstGeom prst="rect">
            <a:avLst/>
          </a:prstGeom>
        </p:spPr>
      </p:pic>
    </p:spTree>
    <p:extLst>
      <p:ext uri="{BB962C8B-B14F-4D97-AF65-F5344CB8AC3E}">
        <p14:creationId xmlns:p14="http://schemas.microsoft.com/office/powerpoint/2010/main" val="290417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B1FEC-AE64-486F-BA9E-4E3B13E08C90}"/>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a:solidFill>
                  <a:schemeClr val="tx1">
                    <a:lumMod val="95000"/>
                    <a:lumOff val="5000"/>
                  </a:schemeClr>
                </a:solidFill>
                <a:latin typeface="+mj-lt"/>
                <a:ea typeface="+mj-ea"/>
                <a:cs typeface="+mj-cs"/>
              </a:rPr>
              <a:t>Agenda</a:t>
            </a:r>
          </a:p>
        </p:txBody>
      </p:sp>
      <p:cxnSp>
        <p:nvCxnSpPr>
          <p:cNvPr id="20" name="Straight Connector 19">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7CA538-D6F5-486C-A5FE-263808B042F1}"/>
              </a:ext>
            </a:extLst>
          </p:cNvPr>
          <p:cNvPicPr>
            <a:picLocks noChangeAspect="1"/>
          </p:cNvPicPr>
          <p:nvPr/>
        </p:nvPicPr>
        <p:blipFill>
          <a:blip r:embed="rId2"/>
          <a:stretch>
            <a:fillRect/>
          </a:stretch>
        </p:blipFill>
        <p:spPr>
          <a:xfrm>
            <a:off x="4715602" y="567175"/>
            <a:ext cx="5361271" cy="5958243"/>
          </a:xfrm>
          <a:prstGeom prst="rect">
            <a:avLst/>
          </a:prstGeom>
        </p:spPr>
      </p:pic>
    </p:spTree>
    <p:extLst>
      <p:ext uri="{BB962C8B-B14F-4D97-AF65-F5344CB8AC3E}">
        <p14:creationId xmlns:p14="http://schemas.microsoft.com/office/powerpoint/2010/main" val="19662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7C360-B972-4F7E-8983-E403B9EA2D3F}"/>
              </a:ext>
            </a:extLst>
          </p:cNvPr>
          <p:cNvSpPr>
            <a:spLocks noGrp="1"/>
          </p:cNvSpPr>
          <p:nvPr>
            <p:ph type="title"/>
          </p:nvPr>
        </p:nvSpPr>
        <p:spPr>
          <a:xfrm>
            <a:off x="4219803" y="4735775"/>
            <a:ext cx="7006998" cy="1245732"/>
          </a:xfrm>
        </p:spPr>
        <p:txBody>
          <a:bodyPr anchor="t">
            <a:normAutofit/>
          </a:bodyPr>
          <a:lstStyle/>
          <a:p>
            <a:r>
              <a:rPr lang="en-US">
                <a:solidFill>
                  <a:srgbClr val="FFFFFF"/>
                </a:solidFill>
              </a:rPr>
              <a:t>GE Credit Union Application </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C14C6E3-2C6A-4DD7-BEE9-5158AFC36DA4}"/>
              </a:ext>
            </a:extLst>
          </p:cNvPr>
          <p:cNvSpPr>
            <a:spLocks noGrp="1"/>
          </p:cNvSpPr>
          <p:nvPr>
            <p:ph idx="1"/>
          </p:nvPr>
        </p:nvSpPr>
        <p:spPr>
          <a:xfrm>
            <a:off x="4219802" y="965864"/>
            <a:ext cx="7006998" cy="3450370"/>
          </a:xfrm>
        </p:spPr>
        <p:txBody>
          <a:bodyPr anchor="b">
            <a:normAutofit/>
          </a:bodyPr>
          <a:lstStyle/>
          <a:p>
            <a:r>
              <a:rPr lang="en-US" sz="2000">
                <a:solidFill>
                  <a:srgbClr val="FFFFFF"/>
                </a:solidFill>
              </a:rPr>
              <a:t>If you are opening a GECU account, please complete PDF form and email back to Catlin Bramforth as stated in email. If you have any questions, concerns, or need assistance please let us know during the afternoon session.</a:t>
            </a:r>
          </a:p>
          <a:p>
            <a:endParaRPr lang="en-US" sz="200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1493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F6E0-B351-4A76-A0FF-9F3FBD816B4E}"/>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dirty="0"/>
              <a:t>Rotations</a:t>
            </a:r>
          </a:p>
        </p:txBody>
      </p:sp>
      <p:sp>
        <p:nvSpPr>
          <p:cNvPr id="4" name="Rectangle 3">
            <a:extLst>
              <a:ext uri="{FF2B5EF4-FFF2-40B4-BE49-F238E27FC236}">
                <a16:creationId xmlns:a16="http://schemas.microsoft.com/office/drawing/2014/main" id="{313EF524-9CDA-4864-B5C8-86F1099ADBED}"/>
              </a:ext>
            </a:extLst>
          </p:cNvPr>
          <p:cNvSpPr/>
          <p:nvPr/>
        </p:nvSpPr>
        <p:spPr>
          <a:xfrm>
            <a:off x="1024129" y="1823668"/>
            <a:ext cx="8018271" cy="5141742"/>
          </a:xfrm>
          <a:prstGeom prst="rect">
            <a:avLst/>
          </a:prstGeom>
        </p:spPr>
        <p:txBody>
          <a:bodyPr vert="horz" lIns="45720" tIns="45720" rIns="45720" bIns="45720" rtlCol="0">
            <a:normAutofit lnSpcReduction="10000"/>
          </a:bodyPr>
          <a:lstStyle/>
          <a:p>
            <a:pPr defTabSz="914400">
              <a:lnSpc>
                <a:spcPct val="90000"/>
              </a:lnSpc>
              <a:spcAft>
                <a:spcPts val="600"/>
              </a:spcAft>
              <a:buClr>
                <a:schemeClr val="accent1"/>
              </a:buClr>
            </a:pPr>
            <a:r>
              <a:rPr lang="en-US" sz="2000" dirty="0"/>
              <a:t>School to Work program department rotations:</a:t>
            </a:r>
          </a:p>
          <a:p>
            <a:pPr defTabSz="914400">
              <a:lnSpc>
                <a:spcPct val="90000"/>
              </a:lnSpc>
              <a:spcAft>
                <a:spcPts val="600"/>
              </a:spcAft>
              <a:buClr>
                <a:schemeClr val="accent1"/>
              </a:buClr>
              <a:buFont typeface="Arial" panose="020B0604020202020204" pitchFamily="34" charset="0"/>
              <a:buChar char="•"/>
            </a:pPr>
            <a:r>
              <a:rPr lang="en-US" sz="2000" dirty="0"/>
              <a:t>Labor &amp; Delivery</a:t>
            </a:r>
          </a:p>
          <a:p>
            <a:pPr defTabSz="914400">
              <a:lnSpc>
                <a:spcPct val="90000"/>
              </a:lnSpc>
              <a:spcAft>
                <a:spcPts val="600"/>
              </a:spcAft>
              <a:buClr>
                <a:schemeClr val="accent1"/>
              </a:buClr>
              <a:buFont typeface="Arial" panose="020B0604020202020204" pitchFamily="34" charset="0"/>
              <a:buChar char="•"/>
            </a:pPr>
            <a:r>
              <a:rPr lang="en-US" sz="2000" dirty="0"/>
              <a:t>Rehab Services</a:t>
            </a:r>
          </a:p>
          <a:p>
            <a:pPr defTabSz="914400">
              <a:lnSpc>
                <a:spcPct val="90000"/>
              </a:lnSpc>
              <a:spcAft>
                <a:spcPts val="600"/>
              </a:spcAft>
              <a:buClr>
                <a:schemeClr val="accent1"/>
              </a:buClr>
              <a:buFont typeface="Arial" panose="020B0604020202020204" pitchFamily="34" charset="0"/>
              <a:buChar char="•"/>
            </a:pPr>
            <a:r>
              <a:rPr lang="en-US" sz="2000" dirty="0"/>
              <a:t>Rehab Admin</a:t>
            </a:r>
          </a:p>
          <a:p>
            <a:pPr defTabSz="914400">
              <a:lnSpc>
                <a:spcPct val="90000"/>
              </a:lnSpc>
              <a:spcAft>
                <a:spcPts val="600"/>
              </a:spcAft>
              <a:buClr>
                <a:schemeClr val="accent1"/>
              </a:buClr>
              <a:buFont typeface="Arial" panose="020B0604020202020204" pitchFamily="34" charset="0"/>
              <a:buChar char="•"/>
            </a:pPr>
            <a:r>
              <a:rPr lang="en-US" sz="2000" dirty="0"/>
              <a:t>Pharmacy (inpatient)</a:t>
            </a:r>
          </a:p>
          <a:p>
            <a:pPr defTabSz="914400">
              <a:lnSpc>
                <a:spcPct val="90000"/>
              </a:lnSpc>
              <a:spcAft>
                <a:spcPts val="600"/>
              </a:spcAft>
              <a:buClr>
                <a:schemeClr val="accent1"/>
              </a:buClr>
              <a:buFont typeface="Arial" panose="020B0604020202020204" pitchFamily="34" charset="0"/>
              <a:buChar char="•"/>
            </a:pPr>
            <a:r>
              <a:rPr lang="en-US" sz="2000" dirty="0"/>
              <a:t> Patient transportation</a:t>
            </a:r>
          </a:p>
          <a:p>
            <a:pPr defTabSz="914400">
              <a:lnSpc>
                <a:spcPct val="90000"/>
              </a:lnSpc>
              <a:spcAft>
                <a:spcPts val="600"/>
              </a:spcAft>
              <a:buClr>
                <a:schemeClr val="accent1"/>
              </a:buClr>
              <a:buFont typeface="Arial" panose="020B0604020202020204" pitchFamily="34" charset="0"/>
              <a:buChar char="•"/>
            </a:pPr>
            <a:r>
              <a:rPr lang="en-US" sz="2000" dirty="0"/>
              <a:t>Logistics/Inventory</a:t>
            </a:r>
          </a:p>
          <a:p>
            <a:pPr defTabSz="914400">
              <a:lnSpc>
                <a:spcPct val="90000"/>
              </a:lnSpc>
              <a:spcAft>
                <a:spcPts val="600"/>
              </a:spcAft>
              <a:buClr>
                <a:schemeClr val="accent1"/>
              </a:buClr>
              <a:buFont typeface="Arial" panose="020B0604020202020204" pitchFamily="34" charset="0"/>
              <a:buChar char="•"/>
            </a:pPr>
            <a:r>
              <a:rPr lang="en-US" sz="2000" dirty="0"/>
              <a:t>Logistics/Supplies basement</a:t>
            </a:r>
          </a:p>
          <a:p>
            <a:pPr defTabSz="914400">
              <a:lnSpc>
                <a:spcPct val="90000"/>
              </a:lnSpc>
              <a:spcAft>
                <a:spcPts val="600"/>
              </a:spcAft>
              <a:buClr>
                <a:schemeClr val="accent1"/>
              </a:buClr>
              <a:buFont typeface="Arial" panose="020B0604020202020204" pitchFamily="34" charset="0"/>
              <a:buChar char="•"/>
            </a:pPr>
            <a:r>
              <a:rPr lang="en-US" sz="2000" dirty="0"/>
              <a:t>Perioperative Services</a:t>
            </a:r>
          </a:p>
          <a:p>
            <a:pPr defTabSz="914400">
              <a:lnSpc>
                <a:spcPct val="90000"/>
              </a:lnSpc>
              <a:spcAft>
                <a:spcPts val="600"/>
              </a:spcAft>
              <a:buClr>
                <a:schemeClr val="accent1"/>
              </a:buClr>
              <a:buFont typeface="Arial" panose="020B0604020202020204" pitchFamily="34" charset="0"/>
              <a:buChar char="•"/>
            </a:pPr>
            <a:r>
              <a:rPr lang="en-US" sz="2000" dirty="0"/>
              <a:t>Wound Care (8</a:t>
            </a:r>
            <a:r>
              <a:rPr lang="en-US" sz="2000" baseline="30000" dirty="0"/>
              <a:t>th</a:t>
            </a:r>
            <a:r>
              <a:rPr lang="en-US" sz="2000" dirty="0"/>
              <a:t> Fl)</a:t>
            </a:r>
          </a:p>
          <a:p>
            <a:pPr defTabSz="914400">
              <a:lnSpc>
                <a:spcPct val="90000"/>
              </a:lnSpc>
              <a:spcAft>
                <a:spcPts val="600"/>
              </a:spcAft>
              <a:buClr>
                <a:schemeClr val="accent1"/>
              </a:buClr>
              <a:buFont typeface="Arial" panose="020B0604020202020204" pitchFamily="34" charset="0"/>
              <a:buChar char="•"/>
            </a:pPr>
            <a:r>
              <a:rPr lang="en-US" sz="2000" dirty="0"/>
              <a:t>Good Samaritan College Nursing</a:t>
            </a:r>
          </a:p>
          <a:p>
            <a:pPr defTabSz="914400">
              <a:lnSpc>
                <a:spcPct val="90000"/>
              </a:lnSpc>
              <a:spcAft>
                <a:spcPts val="600"/>
              </a:spcAft>
              <a:buClr>
                <a:schemeClr val="accent1"/>
              </a:buClr>
              <a:buFont typeface="Arial" panose="020B0604020202020204" pitchFamily="34" charset="0"/>
              <a:buChar char="•"/>
            </a:pPr>
            <a:r>
              <a:rPr lang="en-US" sz="2000" dirty="0"/>
              <a:t>Food &amp; Nutrition</a:t>
            </a:r>
          </a:p>
          <a:p>
            <a:pPr defTabSz="914400">
              <a:lnSpc>
                <a:spcPct val="90000"/>
              </a:lnSpc>
              <a:spcAft>
                <a:spcPts val="600"/>
              </a:spcAft>
              <a:buClr>
                <a:schemeClr val="accent1"/>
              </a:buClr>
              <a:buFont typeface="Arial" panose="020B0604020202020204" pitchFamily="34" charset="0"/>
              <a:buChar char="•"/>
            </a:pPr>
            <a:r>
              <a:rPr lang="en-US" sz="2000" dirty="0"/>
              <a:t>Guest Services</a:t>
            </a:r>
          </a:p>
          <a:p>
            <a:pPr defTabSz="914400">
              <a:lnSpc>
                <a:spcPct val="90000"/>
              </a:lnSpc>
              <a:spcAft>
                <a:spcPts val="600"/>
              </a:spcAft>
              <a:buClr>
                <a:schemeClr val="accent1"/>
              </a:buClr>
              <a:buFont typeface="Arial" panose="020B0604020202020204" pitchFamily="34" charset="0"/>
              <a:buChar char="•"/>
            </a:pPr>
            <a:r>
              <a:rPr lang="en-US" sz="2000" dirty="0"/>
              <a:t>AV Media Services</a:t>
            </a:r>
          </a:p>
          <a:p>
            <a:pPr defTabSz="914400">
              <a:lnSpc>
                <a:spcPct val="90000"/>
              </a:lnSpc>
              <a:spcAft>
                <a:spcPts val="600"/>
              </a:spcAft>
              <a:buClr>
                <a:schemeClr val="accent1"/>
              </a:buClr>
              <a:buFont typeface="Arial" panose="020B0604020202020204" pitchFamily="34" charset="0"/>
              <a:buChar char="•"/>
            </a:pPr>
            <a:r>
              <a:rPr lang="en-US" sz="2000" dirty="0"/>
              <a:t>Telemetry/Vascular</a:t>
            </a:r>
          </a:p>
          <a:p>
            <a:pPr defTabSz="914400">
              <a:lnSpc>
                <a:spcPct val="90000"/>
              </a:lnSpc>
              <a:spcAft>
                <a:spcPts val="600"/>
              </a:spcAft>
              <a:buClr>
                <a:schemeClr val="accent1"/>
              </a:buClr>
              <a:buFont typeface="Arial" panose="020B0604020202020204" pitchFamily="34" charset="0"/>
              <a:buChar char="•"/>
            </a:pPr>
            <a:r>
              <a:rPr lang="en-US" sz="2000" dirty="0"/>
              <a:t>Environmental Services</a:t>
            </a:r>
          </a:p>
        </p:txBody>
      </p:sp>
      <p:sp>
        <p:nvSpPr>
          <p:cNvPr id="27" name="Rectangle 26">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5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59B19-653C-4B10-852C-24411E6195EB}"/>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Questions</a:t>
            </a:r>
          </a:p>
        </p:txBody>
      </p:sp>
      <p:cxnSp>
        <p:nvCxnSpPr>
          <p:cNvPr id="24" name="Straight Connector 2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Help">
            <a:extLst>
              <a:ext uri="{FF2B5EF4-FFF2-40B4-BE49-F238E27FC236}">
                <a16:creationId xmlns:a16="http://schemas.microsoft.com/office/drawing/2014/main" id="{41431ECF-4276-45EA-8492-75B22958DC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44199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58C7BC-0D5A-4B2F-A1F4-FA0CC34CB38F}"/>
              </a:ext>
            </a:extLst>
          </p:cNvPr>
          <p:cNvSpPr>
            <a:spLocks noGrp="1"/>
          </p:cNvSpPr>
          <p:nvPr>
            <p:ph type="title"/>
          </p:nvPr>
        </p:nvSpPr>
        <p:spPr>
          <a:xfrm>
            <a:off x="1286933" y="977048"/>
            <a:ext cx="9618133" cy="2960980"/>
          </a:xfrm>
        </p:spPr>
        <p:txBody>
          <a:bodyPr vert="horz" lIns="91440" tIns="45720" rIns="91440" bIns="45720" rtlCol="0" anchor="b">
            <a:normAutofit/>
          </a:bodyPr>
          <a:lstStyle/>
          <a:p>
            <a:r>
              <a:rPr lang="en-US" sz="6000" spc="200">
                <a:solidFill>
                  <a:srgbClr val="FFFFFF"/>
                </a:solidFill>
              </a:rPr>
              <a:t>Meet and Greet Job Coaches</a:t>
            </a:r>
          </a:p>
        </p:txBody>
      </p:sp>
      <p:cxnSp>
        <p:nvCxnSpPr>
          <p:cNvPr id="17" name="Straight Connector 16">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90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4141CA-CB82-42B6-9E3D-9B1CC7F05FBE}"/>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Lunch</a:t>
            </a:r>
          </a:p>
        </p:txBody>
      </p:sp>
      <p:cxnSp>
        <p:nvCxnSpPr>
          <p:cNvPr id="24" name="Straight Connector 2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Burger and Drink">
            <a:extLst>
              <a:ext uri="{FF2B5EF4-FFF2-40B4-BE49-F238E27FC236}">
                <a16:creationId xmlns:a16="http://schemas.microsoft.com/office/drawing/2014/main" id="{87C038F0-5BC2-4243-96A0-BCB401E3D1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91605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65AA7-121F-4961-A76C-6B20621A250C}"/>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Headshots and Ice Breakers</a:t>
            </a:r>
          </a:p>
        </p:txBody>
      </p:sp>
      <p:cxnSp>
        <p:nvCxnSpPr>
          <p:cNvPr id="33" name="Straight Connector 3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1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6"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4DF0C-DF09-4F20-82FD-F32F6217D74E}"/>
              </a:ext>
            </a:extLst>
          </p:cNvPr>
          <p:cNvSpPr>
            <a:spLocks noGrp="1"/>
          </p:cNvSpPr>
          <p:nvPr>
            <p:ph type="title"/>
          </p:nvPr>
        </p:nvSpPr>
        <p:spPr>
          <a:xfrm>
            <a:off x="4219803" y="4735775"/>
            <a:ext cx="7006998" cy="1245732"/>
          </a:xfrm>
        </p:spPr>
        <p:txBody>
          <a:bodyPr anchor="t">
            <a:normAutofit/>
          </a:bodyPr>
          <a:lstStyle/>
          <a:p>
            <a:r>
              <a:rPr lang="en-US">
                <a:solidFill>
                  <a:srgbClr val="FFFFFF"/>
                </a:solidFill>
              </a:rPr>
              <a:t>Reflection </a:t>
            </a:r>
          </a:p>
        </p:txBody>
      </p:sp>
      <p:sp>
        <p:nvSpPr>
          <p:cNvPr id="7"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8F9CB8-29A5-493A-AF31-2EBD75D6A66D}"/>
              </a:ext>
            </a:extLst>
          </p:cNvPr>
          <p:cNvSpPr>
            <a:spLocks noGrp="1"/>
          </p:cNvSpPr>
          <p:nvPr>
            <p:ph idx="1"/>
          </p:nvPr>
        </p:nvSpPr>
        <p:spPr>
          <a:xfrm>
            <a:off x="4219802" y="965864"/>
            <a:ext cx="7006998" cy="3450370"/>
          </a:xfrm>
        </p:spPr>
        <p:txBody>
          <a:bodyPr anchor="b">
            <a:normAutofit/>
          </a:bodyPr>
          <a:lstStyle/>
          <a:p>
            <a:pPr marL="0" indent="0">
              <a:buNone/>
            </a:pPr>
            <a:r>
              <a:rPr lang="en-US" sz="2000" dirty="0">
                <a:solidFill>
                  <a:srgbClr val="FFFFFF"/>
                </a:solidFill>
              </a:rPr>
              <a:t>“The longer I live, the more I realize the impact of attitude on life. </a:t>
            </a:r>
          </a:p>
          <a:p>
            <a:pPr marL="0" indent="0">
              <a:buNone/>
            </a:pPr>
            <a:r>
              <a:rPr lang="en-US" sz="2000" dirty="0">
                <a:solidFill>
                  <a:srgbClr val="FFFFFF"/>
                </a:solidFill>
              </a:rPr>
              <a:t>Attitude, to me, is more important than facts. It is more important than the past, than education, than money, than circumstances, than failures, than successes, than what other people think, say or do.  It is more important than appearance, giftedness or skill. It will make or break a company…a church…a home. The remarkable thing is we have a choice every day regarding the attitude we embrace for that day. We cannot change our past…we cannot change the fact that people will act in a certain way. We cannot change the inevitable. The only thing we can do is play the one string we have, and that is our attitude…”</a:t>
            </a:r>
          </a:p>
        </p:txBody>
      </p:sp>
      <p:cxnSp>
        <p:nvCxnSpPr>
          <p:cNvPr id="9"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8956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B83C-AF1A-45EE-A218-885DBA22187F}"/>
              </a:ext>
            </a:extLst>
          </p:cNvPr>
          <p:cNvSpPr>
            <a:spLocks noGrp="1"/>
          </p:cNvSpPr>
          <p:nvPr>
            <p:ph type="title"/>
          </p:nvPr>
        </p:nvSpPr>
        <p:spPr/>
        <p:txBody>
          <a:bodyPr>
            <a:normAutofit/>
          </a:bodyPr>
          <a:lstStyle/>
          <a:p>
            <a:r>
              <a:rPr lang="en-US" dirty="0"/>
              <a:t>Introductions	</a:t>
            </a:r>
          </a:p>
        </p:txBody>
      </p:sp>
      <p:graphicFrame>
        <p:nvGraphicFramePr>
          <p:cNvPr id="5" name="Content Placeholder 2">
            <a:extLst>
              <a:ext uri="{FF2B5EF4-FFF2-40B4-BE49-F238E27FC236}">
                <a16:creationId xmlns:a16="http://schemas.microsoft.com/office/drawing/2014/main" id="{14957618-3FA6-4A2C-B5A6-B50FEB80F439}"/>
              </a:ext>
            </a:extLst>
          </p:cNvPr>
          <p:cNvGraphicFramePr>
            <a:graphicFrameLocks noGrp="1"/>
          </p:cNvGraphicFramePr>
          <p:nvPr>
            <p:ph idx="1"/>
            <p:extLst>
              <p:ext uri="{D42A27DB-BD31-4B8C-83A1-F6EECF244321}">
                <p14:modId xmlns:p14="http://schemas.microsoft.com/office/powerpoint/2010/main" val="339367105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74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773F-D92A-4597-B84E-DBAC0EFF2F41}"/>
              </a:ext>
            </a:extLst>
          </p:cNvPr>
          <p:cNvSpPr>
            <a:spLocks noGrp="1"/>
          </p:cNvSpPr>
          <p:nvPr>
            <p:ph type="title"/>
          </p:nvPr>
        </p:nvSpPr>
        <p:spPr>
          <a:xfrm>
            <a:off x="1024128" y="585216"/>
            <a:ext cx="8018272" cy="1499616"/>
          </a:xfrm>
        </p:spPr>
        <p:txBody>
          <a:bodyPr>
            <a:normAutofit/>
          </a:bodyPr>
          <a:lstStyle/>
          <a:p>
            <a:r>
              <a:rPr lang="en-US" dirty="0"/>
              <a:t>History &amp; Background of the Program</a:t>
            </a:r>
          </a:p>
        </p:txBody>
      </p:sp>
      <p:sp>
        <p:nvSpPr>
          <p:cNvPr id="3" name="Content Placeholder 2">
            <a:extLst>
              <a:ext uri="{FF2B5EF4-FFF2-40B4-BE49-F238E27FC236}">
                <a16:creationId xmlns:a16="http://schemas.microsoft.com/office/drawing/2014/main" id="{7E93A5CB-09B7-43CE-A0F2-C9D6241446C8}"/>
              </a:ext>
            </a:extLst>
          </p:cNvPr>
          <p:cNvSpPr>
            <a:spLocks noGrp="1"/>
          </p:cNvSpPr>
          <p:nvPr>
            <p:ph idx="1"/>
          </p:nvPr>
        </p:nvSpPr>
        <p:spPr>
          <a:xfrm>
            <a:off x="1024128" y="2286000"/>
            <a:ext cx="8018271" cy="4023360"/>
          </a:xfrm>
        </p:spPr>
        <p:txBody>
          <a:bodyPr>
            <a:normAutofit/>
          </a:bodyPr>
          <a:lstStyle/>
          <a:p>
            <a:r>
              <a:rPr lang="en-US" dirty="0">
                <a:hlinkClick r:id="rId2"/>
              </a:rPr>
              <a:t>https://www.youtube.com/watch?v=NcZJ1nUSPGE</a:t>
            </a:r>
            <a:endParaRPr lang="en-US" dirty="0"/>
          </a:p>
          <a:p>
            <a:r>
              <a:rPr lang="en-US" dirty="0">
                <a:hlinkClick r:id="rId3"/>
              </a:rPr>
              <a:t>https://www.youtube.com/watch?v=yTRAX5MOWos</a:t>
            </a:r>
            <a:endParaRPr lang="en-US" dirty="0"/>
          </a:p>
          <a:p>
            <a:r>
              <a:rPr lang="en-US" dirty="0">
                <a:hlinkClick r:id="rId4"/>
              </a:rPr>
              <a:t>https://www.rochesterregional.org/medical-education/training-programs/youth-apprentice-program/student-experiences</a:t>
            </a:r>
            <a:endParaRPr lang="en-US" dirty="0"/>
          </a:p>
          <a:p>
            <a:r>
              <a:rPr lang="en-US" dirty="0">
                <a:hlinkClick r:id="rId5"/>
              </a:rPr>
              <a:t>https://local12.com/health/transforming-health/partnership-between-local-schools-organizations-helps-students-get-jobs-in-health-care?jwsource=cl</a:t>
            </a:r>
            <a:endParaRPr lang="en-US" dirty="0"/>
          </a:p>
        </p:txBody>
      </p:sp>
    </p:spTree>
    <p:extLst>
      <p:ext uri="{BB962C8B-B14F-4D97-AF65-F5344CB8AC3E}">
        <p14:creationId xmlns:p14="http://schemas.microsoft.com/office/powerpoint/2010/main" val="214786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A5FBC-11B9-45C8-8CEA-325963EFB7E2}"/>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Break</a:t>
            </a:r>
          </a:p>
        </p:txBody>
      </p:sp>
      <p:cxnSp>
        <p:nvCxnSpPr>
          <p:cNvPr id="24" name="Straight Connector 2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Coffee">
            <a:extLst>
              <a:ext uri="{FF2B5EF4-FFF2-40B4-BE49-F238E27FC236}">
                <a16:creationId xmlns:a16="http://schemas.microsoft.com/office/drawing/2014/main" id="{7D15D59B-3EBF-4951-8E8F-22551A5A0C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99339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D8E2C-98E2-406A-9DEC-63733C8171F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Review of Policies</a:t>
            </a:r>
          </a:p>
        </p:txBody>
      </p:sp>
      <p:cxnSp>
        <p:nvCxnSpPr>
          <p:cNvPr id="24" name="Straight Connector 2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Check List">
            <a:extLst>
              <a:ext uri="{FF2B5EF4-FFF2-40B4-BE49-F238E27FC236}">
                <a16:creationId xmlns:a16="http://schemas.microsoft.com/office/drawing/2014/main" id="{8ED7446A-4C0B-46F6-88D3-BDF583C00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21734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D23C-0893-4221-AA08-6C1EA0D81DAF}"/>
              </a:ext>
            </a:extLst>
          </p:cNvPr>
          <p:cNvSpPr>
            <a:spLocks noGrp="1"/>
          </p:cNvSpPr>
          <p:nvPr>
            <p:ph type="title"/>
          </p:nvPr>
        </p:nvSpPr>
        <p:spPr>
          <a:xfrm>
            <a:off x="0" y="2232581"/>
            <a:ext cx="2897945" cy="1153549"/>
          </a:xfrm>
        </p:spPr>
        <p:txBody>
          <a:bodyPr>
            <a:normAutofit/>
          </a:bodyPr>
          <a:lstStyle/>
          <a:p>
            <a:r>
              <a:rPr lang="en-US" dirty="0"/>
              <a:t>COVID-19</a:t>
            </a:r>
          </a:p>
        </p:txBody>
      </p:sp>
      <p:pic>
        <p:nvPicPr>
          <p:cNvPr id="5" name="Content Placeholder 4" descr="A screenshot of a cell phone&#10;&#10;Description automatically generated">
            <a:extLst>
              <a:ext uri="{FF2B5EF4-FFF2-40B4-BE49-F238E27FC236}">
                <a16:creationId xmlns:a16="http://schemas.microsoft.com/office/drawing/2014/main" id="{B09681A7-2AA6-4CBC-99FF-BE1CD6E985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945" y="64255"/>
            <a:ext cx="9086894" cy="2745101"/>
          </a:xfrm>
        </p:spPr>
      </p:pic>
      <p:pic>
        <p:nvPicPr>
          <p:cNvPr id="7" name="Picture 6" descr="A screenshot of a cell phone screen with text&#10;&#10;Description automatically generated">
            <a:extLst>
              <a:ext uri="{FF2B5EF4-FFF2-40B4-BE49-F238E27FC236}">
                <a16:creationId xmlns:a16="http://schemas.microsoft.com/office/drawing/2014/main" id="{2ACB63A4-1AFC-488B-92FE-17861DBA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386" y="2984254"/>
            <a:ext cx="7484012" cy="3634595"/>
          </a:xfrm>
          <a:prstGeom prst="rect">
            <a:avLst/>
          </a:prstGeom>
        </p:spPr>
      </p:pic>
    </p:spTree>
    <p:extLst>
      <p:ext uri="{BB962C8B-B14F-4D97-AF65-F5344CB8AC3E}">
        <p14:creationId xmlns:p14="http://schemas.microsoft.com/office/powerpoint/2010/main" val="85756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1262-D8FA-4CAA-867C-136D8D1C7B0B}"/>
              </a:ext>
            </a:extLst>
          </p:cNvPr>
          <p:cNvSpPr>
            <a:spLocks noGrp="1"/>
          </p:cNvSpPr>
          <p:nvPr>
            <p:ph type="title"/>
          </p:nvPr>
        </p:nvSpPr>
        <p:spPr/>
        <p:txBody>
          <a:bodyPr/>
          <a:lstStyle/>
          <a:p>
            <a:r>
              <a:rPr lang="en-US" dirty="0"/>
              <a:t>Time and Attendance </a:t>
            </a:r>
          </a:p>
        </p:txBody>
      </p:sp>
      <p:sp>
        <p:nvSpPr>
          <p:cNvPr id="6" name="TextBox 5">
            <a:extLst>
              <a:ext uri="{FF2B5EF4-FFF2-40B4-BE49-F238E27FC236}">
                <a16:creationId xmlns:a16="http://schemas.microsoft.com/office/drawing/2014/main" id="{90A22D7A-3E29-4012-8294-1FF880BE4CC8}"/>
              </a:ext>
            </a:extLst>
          </p:cNvPr>
          <p:cNvSpPr txBox="1"/>
          <p:nvPr/>
        </p:nvSpPr>
        <p:spPr>
          <a:xfrm>
            <a:off x="7836878" y="1990498"/>
            <a:ext cx="4220308" cy="3693319"/>
          </a:xfrm>
          <a:prstGeom prst="rect">
            <a:avLst/>
          </a:prstGeom>
          <a:noFill/>
        </p:spPr>
        <p:txBody>
          <a:bodyPr wrap="square" rtlCol="0">
            <a:spAutoFit/>
          </a:bodyPr>
          <a:lstStyle/>
          <a:p>
            <a:pPr algn="ctr"/>
            <a:r>
              <a:rPr lang="en-US" b="1" u="sng" dirty="0">
                <a:solidFill>
                  <a:srgbClr val="FF0000"/>
                </a:solidFill>
              </a:rPr>
              <a:t>Daily Attendance &amp; Participation:</a:t>
            </a:r>
            <a:r>
              <a:rPr lang="en-US" b="1" dirty="0">
                <a:solidFill>
                  <a:srgbClr val="FF0000"/>
                </a:solidFill>
              </a:rPr>
              <a:t>  </a:t>
            </a:r>
          </a:p>
          <a:p>
            <a:pPr algn="ctr"/>
            <a:r>
              <a:rPr lang="en-US" b="1" dirty="0">
                <a:solidFill>
                  <a:schemeClr val="tx2"/>
                </a:solidFill>
              </a:rPr>
              <a:t>40% of quarter grade</a:t>
            </a:r>
            <a:endParaRPr lang="en-US" dirty="0">
              <a:solidFill>
                <a:schemeClr val="tx2"/>
              </a:solidFill>
            </a:endParaRPr>
          </a:p>
          <a:p>
            <a:endParaRPr lang="en-US" dirty="0">
              <a:solidFill>
                <a:schemeClr val="tx2"/>
              </a:solidFill>
            </a:endParaRPr>
          </a:p>
          <a:p>
            <a:r>
              <a:rPr lang="en-US" dirty="0">
                <a:solidFill>
                  <a:schemeClr val="tx2"/>
                </a:solidFill>
              </a:rPr>
              <a:t>Each work day is considered an assignment out of 2 and is based on the following criteria:</a:t>
            </a:r>
          </a:p>
          <a:p>
            <a:r>
              <a:rPr lang="en-US" dirty="0">
                <a:solidFill>
                  <a:schemeClr val="tx2"/>
                </a:solidFill>
              </a:rPr>
              <a:t> </a:t>
            </a:r>
          </a:p>
          <a:p>
            <a:r>
              <a:rPr lang="en-US" dirty="0">
                <a:solidFill>
                  <a:schemeClr val="tx2"/>
                </a:solidFill>
              </a:rPr>
              <a:t>1 Point – arriving to work on time (clocked in at assigned department on-time) </a:t>
            </a:r>
          </a:p>
          <a:p>
            <a:endParaRPr lang="en-US" dirty="0">
              <a:solidFill>
                <a:schemeClr val="tx2"/>
              </a:solidFill>
            </a:endParaRPr>
          </a:p>
          <a:p>
            <a:r>
              <a:rPr lang="en-US" dirty="0">
                <a:solidFill>
                  <a:schemeClr val="tx2"/>
                </a:solidFill>
              </a:rPr>
              <a:t>1 Point – clocking out on time/staying within approved shift time </a:t>
            </a:r>
          </a:p>
          <a:p>
            <a:endParaRPr lang="en-US" dirty="0"/>
          </a:p>
        </p:txBody>
      </p:sp>
      <p:pic>
        <p:nvPicPr>
          <p:cNvPr id="9" name="Content Placeholder 8">
            <a:extLst>
              <a:ext uri="{FF2B5EF4-FFF2-40B4-BE49-F238E27FC236}">
                <a16:creationId xmlns:a16="http://schemas.microsoft.com/office/drawing/2014/main" id="{420B5908-9851-4A42-AC25-6F908D7F7FAC}"/>
              </a:ext>
            </a:extLst>
          </p:cNvPr>
          <p:cNvPicPr>
            <a:picLocks noGrp="1" noChangeAspect="1"/>
          </p:cNvPicPr>
          <p:nvPr>
            <p:ph idx="1"/>
          </p:nvPr>
        </p:nvPicPr>
        <p:blipFill>
          <a:blip r:embed="rId2"/>
          <a:stretch>
            <a:fillRect/>
          </a:stretch>
        </p:blipFill>
        <p:spPr>
          <a:xfrm>
            <a:off x="1248861" y="1597890"/>
            <a:ext cx="5992447" cy="4509779"/>
          </a:xfrm>
          <a:prstGeom prst="rect">
            <a:avLst/>
          </a:prstGeom>
        </p:spPr>
      </p:pic>
    </p:spTree>
    <p:extLst>
      <p:ext uri="{BB962C8B-B14F-4D97-AF65-F5344CB8AC3E}">
        <p14:creationId xmlns:p14="http://schemas.microsoft.com/office/powerpoint/2010/main" val="2554030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730</TotalTime>
  <Words>686</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Tw Cen MT</vt:lpstr>
      <vt:lpstr>Tw Cen MT Condensed</vt:lpstr>
      <vt:lpstr>Wingdings 3</vt:lpstr>
      <vt:lpstr>Integral</vt:lpstr>
      <vt:lpstr>School to Work</vt:lpstr>
      <vt:lpstr>Agenda</vt:lpstr>
      <vt:lpstr>Reflection </vt:lpstr>
      <vt:lpstr>Introductions </vt:lpstr>
      <vt:lpstr>History &amp; Background of the Program</vt:lpstr>
      <vt:lpstr>Break</vt:lpstr>
      <vt:lpstr>Review of Policies</vt:lpstr>
      <vt:lpstr>COVID-19</vt:lpstr>
      <vt:lpstr>Time and Attendance </vt:lpstr>
      <vt:lpstr>Uniform &amp; Appearance </vt:lpstr>
      <vt:lpstr>Attitude</vt:lpstr>
      <vt:lpstr>AIDET + the Promise </vt:lpstr>
      <vt:lpstr>HEARD</vt:lpstr>
      <vt:lpstr>Cellphone Policy</vt:lpstr>
      <vt:lpstr>Communication</vt:lpstr>
      <vt:lpstr>TriHealth Leadership</vt:lpstr>
      <vt:lpstr>Cincinnati Public School Leadership </vt:lpstr>
      <vt:lpstr>Where to go with questions</vt:lpstr>
      <vt:lpstr>Student Ohio means jobs readiness seal rubric </vt:lpstr>
      <vt:lpstr>GE Credit Union Application </vt:lpstr>
      <vt:lpstr>Rotations</vt:lpstr>
      <vt:lpstr>Questions</vt:lpstr>
      <vt:lpstr>Meet and Greet Job Coaches</vt:lpstr>
      <vt:lpstr>Lunch</vt:lpstr>
      <vt:lpstr>Headshots and Ice Breakers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to Work</dc:title>
  <dc:creator>Mitchell, Cierra</dc:creator>
  <cp:lastModifiedBy>Jones, Michael</cp:lastModifiedBy>
  <cp:revision>40</cp:revision>
  <dcterms:created xsi:type="dcterms:W3CDTF">2020-09-02T14:59:25Z</dcterms:created>
  <dcterms:modified xsi:type="dcterms:W3CDTF">2021-09-06T17:08:22Z</dcterms:modified>
</cp:coreProperties>
</file>